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4"/>
  </p:sldMasterIdLst>
  <p:notesMasterIdLst>
    <p:notesMasterId r:id="rId15"/>
  </p:notesMasterIdLst>
  <p:handoutMasterIdLst>
    <p:handoutMasterId r:id="rId16"/>
  </p:handoutMasterIdLst>
  <p:sldIdLst>
    <p:sldId id="281" r:id="rId5"/>
    <p:sldId id="354" r:id="rId6"/>
    <p:sldId id="360" r:id="rId7"/>
    <p:sldId id="361" r:id="rId8"/>
    <p:sldId id="362" r:id="rId9"/>
    <p:sldId id="363" r:id="rId10"/>
    <p:sldId id="364" r:id="rId11"/>
    <p:sldId id="358" r:id="rId12"/>
    <p:sldId id="365" r:id="rId13"/>
    <p:sldId id="35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60" userDrawn="1">
          <p15:clr>
            <a:srgbClr val="A4A3A4"/>
          </p15:clr>
        </p15:guide>
        <p15:guide id="2" pos="7392"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9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7" d="100"/>
          <a:sy n="107" d="100"/>
        </p:scale>
        <p:origin x="672" y="102"/>
      </p:cViewPr>
      <p:guideLst>
        <p:guide pos="360"/>
        <p:guide pos="7392"/>
        <p:guide orient="horz" pos="2160"/>
      </p:guideLst>
    </p:cSldViewPr>
  </p:slideViewPr>
  <p:notesTextViewPr>
    <p:cViewPr>
      <p:scale>
        <a:sx n="1" d="1"/>
        <a:sy n="1" d="1"/>
      </p:scale>
      <p:origin x="0" y="0"/>
    </p:cViewPr>
  </p:notesTextViewPr>
  <p:sorterViewPr>
    <p:cViewPr>
      <p:scale>
        <a:sx n="100" d="100"/>
        <a:sy n="100" d="100"/>
      </p:scale>
      <p:origin x="0" y="-48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0" i="0" u="none" strike="noStrike" kern="1200" cap="all" spc="50" baseline="0">
                <a:solidFill>
                  <a:schemeClr val="tx1">
                    <a:lumMod val="65000"/>
                    <a:lumOff val="35000"/>
                  </a:schemeClr>
                </a:solidFill>
                <a:latin typeface="+mn-lt"/>
                <a:ea typeface="+mn-ea"/>
                <a:cs typeface="+mn-cs"/>
              </a:defRPr>
            </a:pPr>
            <a:r>
              <a:rPr lang="en-US" b="0"/>
              <a:t>Accuracy Comparison</a:t>
            </a:r>
          </a:p>
        </c:rich>
      </c:tx>
      <c:overlay val="0"/>
      <c:spPr>
        <a:noFill/>
        <a:ln>
          <a:noFill/>
        </a:ln>
        <a:effectLst/>
      </c:spPr>
      <c:txPr>
        <a:bodyPr rot="0" spcFirstLastPara="1" vertOverflow="ellipsis" vert="horz" wrap="square" anchor="ctr" anchorCtr="1"/>
        <a:lstStyle/>
        <a:p>
          <a:pPr>
            <a:defRPr sz="2200" b="0"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ADALORA</c:v>
                </c:pt>
              </c:strCache>
            </c:strRef>
          </c:tx>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BRAIN</c:v>
                </c:pt>
                <c:pt idx="1">
                  <c:v>DIABETIC</c:v>
                </c:pt>
                <c:pt idx="2">
                  <c:v>KIDNEY</c:v>
                </c:pt>
                <c:pt idx="3">
                  <c:v>RETINA</c:v>
                </c:pt>
                <c:pt idx="4">
                  <c:v>SKIN</c:v>
                </c:pt>
              </c:strCache>
            </c:strRef>
          </c:cat>
          <c:val>
            <c:numRef>
              <c:f>Sheet1!$B$2:$B$6</c:f>
              <c:numCache>
                <c:formatCode>General</c:formatCode>
                <c:ptCount val="5"/>
                <c:pt idx="0">
                  <c:v>0.97899999999999998</c:v>
                </c:pt>
                <c:pt idx="1">
                  <c:v>0.79700000000000004</c:v>
                </c:pt>
                <c:pt idx="2">
                  <c:v>0.98399999999999999</c:v>
                </c:pt>
                <c:pt idx="3">
                  <c:v>0.93700000000000006</c:v>
                </c:pt>
                <c:pt idx="4">
                  <c:v>0.88600000000000001</c:v>
                </c:pt>
              </c:numCache>
            </c:numRef>
          </c:val>
          <c:extLst>
            <c:ext xmlns:c16="http://schemas.microsoft.com/office/drawing/2014/chart" uri="{C3380CC4-5D6E-409C-BE32-E72D297353CC}">
              <c16:uniqueId val="{00000000-E2EC-47D0-A054-3C8DDC1D707A}"/>
            </c:ext>
          </c:extLst>
        </c:ser>
        <c:ser>
          <c:idx val="1"/>
          <c:order val="1"/>
          <c:tx>
            <c:strRef>
              <c:f>Sheet1!$C$1</c:f>
              <c:strCache>
                <c:ptCount val="1"/>
                <c:pt idx="0">
                  <c:v>IA3</c:v>
                </c:pt>
              </c:strCache>
            </c:strRef>
          </c:tx>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5400000" scaled="0"/>
            </a:gra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BRAIN</c:v>
                </c:pt>
                <c:pt idx="1">
                  <c:v>DIABETIC</c:v>
                </c:pt>
                <c:pt idx="2">
                  <c:v>KIDNEY</c:v>
                </c:pt>
                <c:pt idx="3">
                  <c:v>RETINA</c:v>
                </c:pt>
                <c:pt idx="4">
                  <c:v>SKIN</c:v>
                </c:pt>
              </c:strCache>
            </c:strRef>
          </c:cat>
          <c:val>
            <c:numRef>
              <c:f>Sheet1!$C$2:$C$6</c:f>
              <c:numCache>
                <c:formatCode>General</c:formatCode>
                <c:ptCount val="5"/>
                <c:pt idx="0">
                  <c:v>0.97</c:v>
                </c:pt>
                <c:pt idx="1">
                  <c:v>0.77900000000000003</c:v>
                </c:pt>
                <c:pt idx="2">
                  <c:v>0.99</c:v>
                </c:pt>
                <c:pt idx="3">
                  <c:v>0.92700000000000005</c:v>
                </c:pt>
                <c:pt idx="4">
                  <c:v>0.86299999999999999</c:v>
                </c:pt>
              </c:numCache>
            </c:numRef>
          </c:val>
          <c:extLst>
            <c:ext xmlns:c16="http://schemas.microsoft.com/office/drawing/2014/chart" uri="{C3380CC4-5D6E-409C-BE32-E72D297353CC}">
              <c16:uniqueId val="{00000001-E2EC-47D0-A054-3C8DDC1D707A}"/>
            </c:ext>
          </c:extLst>
        </c:ser>
        <c:ser>
          <c:idx val="2"/>
          <c:order val="2"/>
          <c:tx>
            <c:strRef>
              <c:f>Sheet1!$D$1</c:f>
              <c:strCache>
                <c:ptCount val="1"/>
                <c:pt idx="0">
                  <c:v>LOHA</c:v>
                </c:pt>
              </c:strCache>
            </c:strRef>
          </c:tx>
          <c:spPr>
            <a:gradFill flip="none" rotWithShape="1">
              <a:gsLst>
                <a:gs pos="0">
                  <a:schemeClr val="accent3"/>
                </a:gs>
                <a:gs pos="75000">
                  <a:schemeClr val="accent3">
                    <a:lumMod val="60000"/>
                    <a:lumOff val="40000"/>
                  </a:schemeClr>
                </a:gs>
                <a:gs pos="51000">
                  <a:schemeClr val="accent3">
                    <a:alpha val="75000"/>
                  </a:schemeClr>
                </a:gs>
                <a:gs pos="100000">
                  <a:schemeClr val="accent3">
                    <a:lumMod val="20000"/>
                    <a:lumOff val="80000"/>
                    <a:alpha val="15000"/>
                  </a:schemeClr>
                </a:gs>
              </a:gsLst>
              <a:lin ang="5400000" scaled="0"/>
            </a:gra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BRAIN</c:v>
                </c:pt>
                <c:pt idx="1">
                  <c:v>DIABETIC</c:v>
                </c:pt>
                <c:pt idx="2">
                  <c:v>KIDNEY</c:v>
                </c:pt>
                <c:pt idx="3">
                  <c:v>RETINA</c:v>
                </c:pt>
                <c:pt idx="4">
                  <c:v>SKIN</c:v>
                </c:pt>
              </c:strCache>
            </c:strRef>
          </c:cat>
          <c:val>
            <c:numRef>
              <c:f>Sheet1!$D$2:$D$6</c:f>
              <c:numCache>
                <c:formatCode>General</c:formatCode>
                <c:ptCount val="5"/>
                <c:pt idx="0">
                  <c:v>0.97799999999999998</c:v>
                </c:pt>
                <c:pt idx="1">
                  <c:v>0.81899999999999995</c:v>
                </c:pt>
                <c:pt idx="2">
                  <c:v>0.996</c:v>
                </c:pt>
                <c:pt idx="3">
                  <c:v>0.93799999999999994</c:v>
                </c:pt>
                <c:pt idx="4">
                  <c:v>0.90200000000000002</c:v>
                </c:pt>
              </c:numCache>
            </c:numRef>
          </c:val>
          <c:extLst>
            <c:ext xmlns:c16="http://schemas.microsoft.com/office/drawing/2014/chart" uri="{C3380CC4-5D6E-409C-BE32-E72D297353CC}">
              <c16:uniqueId val="{00000002-E2EC-47D0-A054-3C8DDC1D707A}"/>
            </c:ext>
          </c:extLst>
        </c:ser>
        <c:ser>
          <c:idx val="3"/>
          <c:order val="3"/>
          <c:tx>
            <c:strRef>
              <c:f>Sheet1!$E$1</c:f>
              <c:strCache>
                <c:ptCount val="1"/>
                <c:pt idx="0">
                  <c:v>LOKR</c:v>
                </c:pt>
              </c:strCache>
            </c:strRef>
          </c:tx>
          <c:spPr>
            <a:gradFill flip="none" rotWithShape="1">
              <a:gsLst>
                <a:gs pos="0">
                  <a:schemeClr val="accent4"/>
                </a:gs>
                <a:gs pos="75000">
                  <a:schemeClr val="accent4">
                    <a:lumMod val="60000"/>
                    <a:lumOff val="40000"/>
                  </a:schemeClr>
                </a:gs>
                <a:gs pos="51000">
                  <a:schemeClr val="accent4">
                    <a:alpha val="75000"/>
                  </a:schemeClr>
                </a:gs>
                <a:gs pos="100000">
                  <a:schemeClr val="accent4">
                    <a:lumMod val="20000"/>
                    <a:lumOff val="80000"/>
                    <a:alpha val="15000"/>
                  </a:schemeClr>
                </a:gs>
              </a:gsLst>
              <a:lin ang="5400000" scaled="0"/>
            </a:gra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BRAIN</c:v>
                </c:pt>
                <c:pt idx="1">
                  <c:v>DIABETIC</c:v>
                </c:pt>
                <c:pt idx="2">
                  <c:v>KIDNEY</c:v>
                </c:pt>
                <c:pt idx="3">
                  <c:v>RETINA</c:v>
                </c:pt>
                <c:pt idx="4">
                  <c:v>SKIN</c:v>
                </c:pt>
              </c:strCache>
            </c:strRef>
          </c:cat>
          <c:val>
            <c:numRef>
              <c:f>Sheet1!$E$2:$E$6</c:f>
              <c:numCache>
                <c:formatCode>General</c:formatCode>
                <c:ptCount val="5"/>
                <c:pt idx="0">
                  <c:v>0.97199999999999998</c:v>
                </c:pt>
                <c:pt idx="1">
                  <c:v>0.78500000000000003</c:v>
                </c:pt>
                <c:pt idx="2">
                  <c:v>0.99299999999999999</c:v>
                </c:pt>
                <c:pt idx="3">
                  <c:v>0.93500000000000005</c:v>
                </c:pt>
                <c:pt idx="4">
                  <c:v>0.874</c:v>
                </c:pt>
              </c:numCache>
            </c:numRef>
          </c:val>
          <c:extLst>
            <c:ext xmlns:c16="http://schemas.microsoft.com/office/drawing/2014/chart" uri="{C3380CC4-5D6E-409C-BE32-E72D297353CC}">
              <c16:uniqueId val="{00000003-E2EC-47D0-A054-3C8DDC1D707A}"/>
            </c:ext>
          </c:extLst>
        </c:ser>
        <c:ser>
          <c:idx val="4"/>
          <c:order val="4"/>
          <c:tx>
            <c:strRef>
              <c:f>Sheet1!$F$1</c:f>
              <c:strCache>
                <c:ptCount val="1"/>
                <c:pt idx="0">
                  <c:v>LORA</c:v>
                </c:pt>
              </c:strCache>
            </c:strRef>
          </c:tx>
          <c:spPr>
            <a:gradFill flip="none" rotWithShape="1">
              <a:gsLst>
                <a:gs pos="0">
                  <a:schemeClr val="accent5"/>
                </a:gs>
                <a:gs pos="75000">
                  <a:schemeClr val="accent5">
                    <a:lumMod val="60000"/>
                    <a:lumOff val="40000"/>
                  </a:schemeClr>
                </a:gs>
                <a:gs pos="51000">
                  <a:schemeClr val="accent5">
                    <a:alpha val="75000"/>
                  </a:schemeClr>
                </a:gs>
                <a:gs pos="100000">
                  <a:schemeClr val="accent5">
                    <a:lumMod val="20000"/>
                    <a:lumOff val="80000"/>
                    <a:alpha val="15000"/>
                  </a:schemeClr>
                </a:gs>
              </a:gsLst>
              <a:lin ang="5400000" scaled="0"/>
            </a:gra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BRAIN</c:v>
                </c:pt>
                <c:pt idx="1">
                  <c:v>DIABETIC</c:v>
                </c:pt>
                <c:pt idx="2">
                  <c:v>KIDNEY</c:v>
                </c:pt>
                <c:pt idx="3">
                  <c:v>RETINA</c:v>
                </c:pt>
                <c:pt idx="4">
                  <c:v>SKIN</c:v>
                </c:pt>
              </c:strCache>
            </c:strRef>
          </c:cat>
          <c:val>
            <c:numRef>
              <c:f>Sheet1!$F$2:$F$6</c:f>
              <c:numCache>
                <c:formatCode>General</c:formatCode>
                <c:ptCount val="5"/>
                <c:pt idx="0">
                  <c:v>0.96499999999999997</c:v>
                </c:pt>
                <c:pt idx="1">
                  <c:v>0.80500000000000005</c:v>
                </c:pt>
                <c:pt idx="2">
                  <c:v>0.998</c:v>
                </c:pt>
                <c:pt idx="3">
                  <c:v>0.92600000000000005</c:v>
                </c:pt>
                <c:pt idx="4">
                  <c:v>0.876</c:v>
                </c:pt>
              </c:numCache>
            </c:numRef>
          </c:val>
          <c:extLst>
            <c:ext xmlns:c16="http://schemas.microsoft.com/office/drawing/2014/chart" uri="{C3380CC4-5D6E-409C-BE32-E72D297353CC}">
              <c16:uniqueId val="{00000004-E2EC-47D0-A054-3C8DDC1D707A}"/>
            </c:ext>
          </c:extLst>
        </c:ser>
        <c:dLbls>
          <c:dLblPos val="outEnd"/>
          <c:showLegendKey val="0"/>
          <c:showVal val="1"/>
          <c:showCatName val="0"/>
          <c:showSerName val="0"/>
          <c:showPercent val="0"/>
          <c:showBubbleSize val="0"/>
        </c:dLbls>
        <c:gapWidth val="355"/>
        <c:overlap val="-70"/>
        <c:axId val="793034928"/>
        <c:axId val="793034096"/>
      </c:barChart>
      <c:catAx>
        <c:axId val="7930349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93034096"/>
        <c:crosses val="autoZero"/>
        <c:auto val="1"/>
        <c:lblAlgn val="ctr"/>
        <c:lblOffset val="100"/>
        <c:noMultiLvlLbl val="0"/>
      </c:catAx>
      <c:valAx>
        <c:axId val="793034096"/>
        <c:scaling>
          <c:orientation val="minMax"/>
        </c:scaling>
        <c:delete val="0"/>
        <c:axPos val="l"/>
        <c:majorGridlines>
          <c:spPr>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930349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1862" b="0" i="0" u="none" strike="noStrike" baseline="0" dirty="0"/>
              <a:t>Comparative Analysis</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Our Approach</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dLbl>
              <c:idx val="2"/>
              <c:layout>
                <c:manualLayout>
                  <c:x val="-3.0425812007873958E-2"/>
                  <c:y val="5.209543993983722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09B9-4C3A-A9BA-12C2F2C98E95}"/>
                </c:ext>
              </c:extLst>
            </c:dLbl>
            <c:dLbl>
              <c:idx val="3"/>
              <c:layout>
                <c:manualLayout>
                  <c:x val="-3.1988312007874019E-2"/>
                  <c:y val="6.765560718590576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09B9-4C3A-A9BA-12C2F2C98E95}"/>
                </c:ext>
              </c:extLst>
            </c:dLbl>
            <c:dLbl>
              <c:idx val="4"/>
              <c:layout>
                <c:manualLayout>
                  <c:x val="-3.0425812007874132E-2"/>
                  <c:y val="6.454357373669207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09B9-4C3A-A9BA-12C2F2C98E9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2">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Brain Tumour</c:v>
                </c:pt>
                <c:pt idx="1">
                  <c:v>Skin Cancer</c:v>
                </c:pt>
                <c:pt idx="2">
                  <c:v>Retina</c:v>
                </c:pt>
                <c:pt idx="3">
                  <c:v>Kidney</c:v>
                </c:pt>
                <c:pt idx="4">
                  <c:v>Diabetic</c:v>
                </c:pt>
              </c:strCache>
            </c:strRef>
          </c:cat>
          <c:val>
            <c:numRef>
              <c:f>Sheet1!$B$2:$B$6</c:f>
              <c:numCache>
                <c:formatCode>General</c:formatCode>
                <c:ptCount val="5"/>
                <c:pt idx="0">
                  <c:v>97.9</c:v>
                </c:pt>
                <c:pt idx="1">
                  <c:v>90</c:v>
                </c:pt>
                <c:pt idx="2">
                  <c:v>93.8</c:v>
                </c:pt>
                <c:pt idx="3">
                  <c:v>99.8</c:v>
                </c:pt>
                <c:pt idx="4">
                  <c:v>82.5</c:v>
                </c:pt>
              </c:numCache>
            </c:numRef>
          </c:val>
          <c:smooth val="0"/>
          <c:extLst>
            <c:ext xmlns:c16="http://schemas.microsoft.com/office/drawing/2014/chart" uri="{C3380CC4-5D6E-409C-BE32-E72D297353CC}">
              <c16:uniqueId val="{00000000-96D7-48D7-81EB-13135050384A}"/>
            </c:ext>
          </c:extLst>
        </c:ser>
        <c:ser>
          <c:idx val="1"/>
          <c:order val="1"/>
          <c:tx>
            <c:strRef>
              <c:f>Sheet1!$C$1</c:f>
              <c:strCache>
                <c:ptCount val="1"/>
                <c:pt idx="0">
                  <c:v>SOTA</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dLbls>
            <c:dLbl>
              <c:idx val="0"/>
              <c:layout>
                <c:manualLayout>
                  <c:x val="-3.1988312007874033E-2"/>
                  <c:y val="8.632780788118794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09B9-4C3A-A9BA-12C2F2C98E95}"/>
                </c:ext>
              </c:extLst>
            </c:dLbl>
            <c:dLbl>
              <c:idx val="2"/>
              <c:layout>
                <c:manualLayout>
                  <c:x val="-3.0425812007873958E-2"/>
                  <c:y val="-6.927386457949689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09B9-4C3A-A9BA-12C2F2C98E95}"/>
                </c:ext>
              </c:extLst>
            </c:dLbl>
            <c:dLbl>
              <c:idx val="3"/>
              <c:layout>
                <c:manualLayout>
                  <c:x val="-3.1988312007874019E-2"/>
                  <c:y val="-7.238589802871059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09B9-4C3A-A9BA-12C2F2C98E95}"/>
                </c:ext>
              </c:extLst>
            </c:dLbl>
            <c:dLbl>
              <c:idx val="4"/>
              <c:layout>
                <c:manualLayout>
                  <c:x val="-3.198831200787413E-2"/>
                  <c:y val="-7.549793147792431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9B9-4C3A-A9BA-12C2F2C98E9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0070C0"/>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Brain Tumour</c:v>
                </c:pt>
                <c:pt idx="1">
                  <c:v>Skin Cancer</c:v>
                </c:pt>
                <c:pt idx="2">
                  <c:v>Retina</c:v>
                </c:pt>
                <c:pt idx="3">
                  <c:v>Kidney</c:v>
                </c:pt>
                <c:pt idx="4">
                  <c:v>Diabetic</c:v>
                </c:pt>
              </c:strCache>
            </c:strRef>
          </c:cat>
          <c:val>
            <c:numRef>
              <c:f>Sheet1!$C$2:$C$6</c:f>
              <c:numCache>
                <c:formatCode>General</c:formatCode>
                <c:ptCount val="5"/>
                <c:pt idx="0">
                  <c:v>98.2</c:v>
                </c:pt>
                <c:pt idx="1">
                  <c:v>63.6</c:v>
                </c:pt>
                <c:pt idx="2">
                  <c:v>96.1</c:v>
                </c:pt>
                <c:pt idx="3">
                  <c:v>99.3</c:v>
                </c:pt>
                <c:pt idx="4">
                  <c:v>90.6</c:v>
                </c:pt>
              </c:numCache>
            </c:numRef>
          </c:val>
          <c:smooth val="0"/>
          <c:extLst>
            <c:ext xmlns:c16="http://schemas.microsoft.com/office/drawing/2014/chart" uri="{C3380CC4-5D6E-409C-BE32-E72D297353CC}">
              <c16:uniqueId val="{00000001-96D7-48D7-81EB-13135050384A}"/>
            </c:ext>
          </c:extLst>
        </c:ser>
        <c:dLbls>
          <c:dLblPos val="t"/>
          <c:showLegendKey val="0"/>
          <c:showVal val="1"/>
          <c:showCatName val="0"/>
          <c:showSerName val="0"/>
          <c:showPercent val="0"/>
          <c:showBubbleSize val="0"/>
        </c:dLbls>
        <c:marker val="1"/>
        <c:smooth val="0"/>
        <c:axId val="273163920"/>
        <c:axId val="273164752"/>
      </c:lineChart>
      <c:catAx>
        <c:axId val="2731639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73164752"/>
        <c:crosses val="autoZero"/>
        <c:auto val="1"/>
        <c:lblAlgn val="ctr"/>
        <c:lblOffset val="100"/>
        <c:noMultiLvlLbl val="0"/>
      </c:catAx>
      <c:valAx>
        <c:axId val="2731647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731639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1" csCatId="colorful" phldr="1"/>
      <dgm:spPr/>
      <dgm:t>
        <a:bodyPr/>
        <a:lstStyle/>
        <a:p>
          <a:endParaRPr lang="en-US"/>
        </a:p>
      </dgm:t>
    </dgm:pt>
    <dgm:pt modelId="{4259F840-24E7-476F-9F30-482E46395856}">
      <dgm:prSet phldrT="[Text]"/>
      <dgm:spPr>
        <a:solidFill>
          <a:schemeClr val="accent1"/>
        </a:solidFill>
        <a:ln>
          <a:solidFill>
            <a:schemeClr val="accent1"/>
          </a:solidFill>
        </a:ln>
      </dgm:spPr>
      <dgm:t>
        <a:bodyPr/>
        <a:lstStyle/>
        <a:p>
          <a:r>
            <a:rPr lang="en-US" dirty="0"/>
            <a:t>Datasets</a:t>
          </a:r>
        </a:p>
      </dgm:t>
    </dgm:pt>
    <dgm:pt modelId="{FCE8068D-7E50-4749-A8D0-ADEDAC5637B3}" type="parTrans" cxnId="{42EE41D1-3C16-4937-BB38-B076896C09A0}">
      <dgm:prSet/>
      <dgm:spPr/>
      <dgm:t>
        <a:bodyPr/>
        <a:lstStyle/>
        <a:p>
          <a:endParaRPr lang="en-US"/>
        </a:p>
      </dgm:t>
    </dgm:pt>
    <dgm:pt modelId="{DCC444A4-F20A-48F5-A61E-47BFFF185A57}" type="sibTrans" cxnId="{42EE41D1-3C16-4937-BB38-B076896C09A0}">
      <dgm:prSet/>
      <dgm:spPr/>
      <dgm:t>
        <a:bodyPr/>
        <a:lstStyle/>
        <a:p>
          <a:endParaRPr lang="en-US"/>
        </a:p>
      </dgm:t>
    </dgm:pt>
    <dgm:pt modelId="{B54C8F6C-BE1E-4EAB-B7A0-48DE01FFAA36}">
      <dgm:prSet phldrT="[Text]"/>
      <dgm:spPr/>
      <dgm:t>
        <a:bodyPr/>
        <a:lstStyle/>
        <a:p>
          <a:pPr algn="r"/>
          <a:r>
            <a:rPr lang="en-US" b="0" i="0" u="none" dirty="0"/>
            <a:t>Brain Tumor  |  Diabetic Retinopathy  |  Skin Cancer  |  Retina  |  Kidney</a:t>
          </a:r>
          <a:endParaRPr lang="en-US" dirty="0"/>
        </a:p>
      </dgm:t>
    </dgm:pt>
    <dgm:pt modelId="{8DE7CD45-B7C0-432E-B819-6A7D97E31315}" type="parTrans" cxnId="{770CA1CC-3DDD-451E-AE83-A71CA570260C}">
      <dgm:prSet/>
      <dgm:spPr/>
      <dgm:t>
        <a:bodyPr/>
        <a:lstStyle/>
        <a:p>
          <a:endParaRPr lang="en-US"/>
        </a:p>
      </dgm:t>
    </dgm:pt>
    <dgm:pt modelId="{C33B8BEF-A818-4A2F-A99A-E2B29895E184}" type="sibTrans" cxnId="{770CA1CC-3DDD-451E-AE83-A71CA570260C}">
      <dgm:prSet/>
      <dgm:spPr/>
      <dgm:t>
        <a:bodyPr/>
        <a:lstStyle/>
        <a:p>
          <a:endParaRPr lang="en-US"/>
        </a:p>
      </dgm:t>
    </dgm:pt>
    <dgm:pt modelId="{E4033A39-DCC4-4038-9562-AEDDBBB37A99}">
      <dgm:prSet phldrT="[Text]"/>
      <dgm:spPr>
        <a:solidFill>
          <a:schemeClr val="accent4"/>
        </a:solidFill>
        <a:ln>
          <a:solidFill>
            <a:schemeClr val="accent4"/>
          </a:solidFill>
        </a:ln>
      </dgm:spPr>
      <dgm:t>
        <a:bodyPr/>
        <a:lstStyle/>
        <a:p>
          <a:r>
            <a:rPr lang="en-US" dirty="0"/>
            <a:t>Evaluation Metrics</a:t>
          </a:r>
        </a:p>
      </dgm:t>
    </dgm:pt>
    <dgm:pt modelId="{048EEAE6-78BA-4B00-B7BB-9C22DBB1E8F4}" type="parTrans" cxnId="{32EF2862-2950-4DF8-BEA8-CD19460CCA31}">
      <dgm:prSet/>
      <dgm:spPr/>
      <dgm:t>
        <a:bodyPr/>
        <a:lstStyle/>
        <a:p>
          <a:endParaRPr lang="en-US"/>
        </a:p>
      </dgm:t>
    </dgm:pt>
    <dgm:pt modelId="{80AB0E5B-0C58-465D-A545-5B21133D2849}" type="sibTrans" cxnId="{32EF2862-2950-4DF8-BEA8-CD19460CCA31}">
      <dgm:prSet/>
      <dgm:spPr/>
      <dgm:t>
        <a:bodyPr/>
        <a:lstStyle/>
        <a:p>
          <a:endParaRPr lang="en-US"/>
        </a:p>
      </dgm:t>
    </dgm:pt>
    <dgm:pt modelId="{A4C0B4E4-70AD-4901-9E3F-7EA25DD6DAA1}">
      <dgm:prSet phldrT="[Text]"/>
      <dgm:spPr/>
      <dgm:t>
        <a:bodyPr/>
        <a:lstStyle/>
        <a:p>
          <a:r>
            <a:rPr lang="en-US" b="0" i="0" u="none" dirty="0"/>
            <a:t>Accuracy, Precision, Recall, F1, Confidence Scores. </a:t>
          </a:r>
          <a:endParaRPr lang="en-US" dirty="0"/>
        </a:p>
      </dgm:t>
    </dgm:pt>
    <dgm:pt modelId="{701D9033-BAD3-4299-933F-A47AFDC2ECD0}" type="parTrans" cxnId="{5E74CB62-E52E-4CEE-8AA1-9812BFC0D67E}">
      <dgm:prSet/>
      <dgm:spPr/>
      <dgm:t>
        <a:bodyPr/>
        <a:lstStyle/>
        <a:p>
          <a:endParaRPr lang="en-US"/>
        </a:p>
      </dgm:t>
    </dgm:pt>
    <dgm:pt modelId="{657DB10D-2517-48AA-B970-6D815DBD4123}" type="sibTrans" cxnId="{5E74CB62-E52E-4CEE-8AA1-9812BFC0D67E}">
      <dgm:prSet/>
      <dgm:spPr/>
      <dgm:t>
        <a:bodyPr/>
        <a:lstStyle/>
        <a:p>
          <a:endParaRPr lang="en-US"/>
        </a:p>
      </dgm:t>
    </dgm:pt>
    <dgm:pt modelId="{87BF7896-20EA-4E8F-B6F4-A34EC5C9CB50}">
      <dgm:prSet phldrT="[Text]"/>
      <dgm:spPr>
        <a:solidFill>
          <a:schemeClr val="accent5"/>
        </a:solidFill>
        <a:ln>
          <a:solidFill>
            <a:schemeClr val="accent5"/>
          </a:solidFill>
        </a:ln>
      </dgm:spPr>
      <dgm:t>
        <a:bodyPr/>
        <a:lstStyle/>
        <a:p>
          <a:r>
            <a:rPr lang="en-US" dirty="0"/>
            <a:t>Compute Resources</a:t>
          </a:r>
        </a:p>
      </dgm:t>
    </dgm:pt>
    <dgm:pt modelId="{05E47BA5-F724-4AEE-9B5B-401F18E028E6}" type="parTrans" cxnId="{92330C11-C197-4512-BDA4-8D8A69AF7D1C}">
      <dgm:prSet/>
      <dgm:spPr/>
      <dgm:t>
        <a:bodyPr/>
        <a:lstStyle/>
        <a:p>
          <a:endParaRPr lang="en-US"/>
        </a:p>
      </dgm:t>
    </dgm:pt>
    <dgm:pt modelId="{D63CE73E-35DE-48C3-8753-7648BC953C0D}" type="sibTrans" cxnId="{92330C11-C197-4512-BDA4-8D8A69AF7D1C}">
      <dgm:prSet/>
      <dgm:spPr/>
      <dgm:t>
        <a:bodyPr/>
        <a:lstStyle/>
        <a:p>
          <a:endParaRPr lang="en-US"/>
        </a:p>
      </dgm:t>
    </dgm:pt>
    <dgm:pt modelId="{43CBB0A2-9D75-4264-8A30-3E8974B40658}">
      <dgm:prSet phldrT="[Text]"/>
      <dgm:spPr/>
      <dgm:t>
        <a:bodyPr/>
        <a:lstStyle/>
        <a:p>
          <a:pPr algn="ctr"/>
          <a:r>
            <a:rPr lang="en-US" b="0" i="0" u="none" dirty="0"/>
            <a:t>NVIDIA H100 (32GB)
16 hours of training.</a:t>
          </a:r>
        </a:p>
        <a:p>
          <a:pPr algn="ctr"/>
          <a:r>
            <a:rPr lang="en-US" b="0" i="0" u="none" dirty="0"/>
            <a:t>~19 GB training data.
0.3ms inference time per image on CPU. </a:t>
          </a:r>
          <a:endParaRPr lang="en-US" dirty="0"/>
        </a:p>
      </dgm:t>
    </dgm:pt>
    <dgm:pt modelId="{F806E590-5F8E-48A1-96AC-9E738290D2ED}" type="parTrans" cxnId="{4D2DF581-8128-4440-9E51-29109DC6ED52}">
      <dgm:prSet/>
      <dgm:spPr/>
      <dgm:t>
        <a:bodyPr/>
        <a:lstStyle/>
        <a:p>
          <a:endParaRPr lang="en-US"/>
        </a:p>
      </dgm:t>
    </dgm:pt>
    <dgm:pt modelId="{20F77EFB-335C-4BC3-AD95-8421EDF343E6}" type="sibTrans" cxnId="{4D2DF581-8128-4440-9E51-29109DC6ED52}">
      <dgm:prSet/>
      <dgm:spPr/>
      <dgm:t>
        <a:bodyPr/>
        <a:lstStyle/>
        <a:p>
          <a:endParaRPr lang="en-US"/>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3" custScaleX="111698" custLinFactNeighborX="0">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3" custScaleX="106902">
        <dgm:presLayoutVars>
          <dgm:bulletEnabled val="1"/>
        </dgm:presLayoutVars>
      </dgm:prSet>
      <dgm:spPr/>
    </dgm:pt>
    <dgm:pt modelId="{6BA46904-CB7C-4538-BD49-D3891EF19552}" type="pres">
      <dgm:prSet presAssocID="{4259F840-24E7-476F-9F30-482E46395856}" presName="ConnectLine1" presStyleLbl="sibTrans1D1" presStyleIdx="0" presStyleCnt="3"/>
      <dgm:spPr>
        <a:noFill/>
        <a:ln w="6350" cap="flat" cmpd="sng" algn="ctr">
          <a:solidFill>
            <a:schemeClr val="accent1"/>
          </a:solidFill>
          <a:prstDash val="dash"/>
          <a:miter lim="800000"/>
        </a:ln>
        <a:effectLst/>
      </dgm:spPr>
    </dgm:pt>
    <dgm:pt modelId="{049FDBD0-77FE-49D1-A275-A272C8C5E426}" type="pres">
      <dgm:prSet presAssocID="{4259F840-24E7-476F-9F30-482E46395856}" presName="ConnectLineEnd1" presStyleLbl="lnNode1" presStyleIdx="0" presStyleCnt="3"/>
      <dgm:spPr>
        <a:solidFill>
          <a:schemeClr val="accent1"/>
        </a:solidFill>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3">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3">
        <dgm:presLayoutVars>
          <dgm:bulletEnabled val="1"/>
        </dgm:presLayoutVars>
      </dgm:prSet>
      <dgm:spPr/>
    </dgm:pt>
    <dgm:pt modelId="{080474C8-0FEA-4FD1-97F1-0978CFB4A37F}" type="pres">
      <dgm:prSet presAssocID="{E4033A39-DCC4-4038-9562-AEDDBBB37A99}" presName="ConnectLine1" presStyleLbl="sibTrans1D1" presStyleIdx="1" presStyleCnt="3"/>
      <dgm:spPr>
        <a:noFill/>
        <a:ln w="6350" cap="flat" cmpd="sng" algn="ctr">
          <a:solidFill>
            <a:schemeClr val="accent4"/>
          </a:solidFill>
          <a:prstDash val="dash"/>
          <a:miter lim="800000"/>
        </a:ln>
        <a:effectLst/>
      </dgm:spPr>
    </dgm:pt>
    <dgm:pt modelId="{4797FB61-2602-4A58-81E6-6F133DB1E419}" type="pres">
      <dgm:prSet presAssocID="{E4033A39-DCC4-4038-9562-AEDDBBB37A99}" presName="ConnectLineEnd1" presStyleLbl="lnNode1" presStyleIdx="1" presStyleCnt="3"/>
      <dgm:spPr>
        <a:solidFill>
          <a:schemeClr val="accent4"/>
        </a:solidFill>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3">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3">
        <dgm:presLayoutVars>
          <dgm:bulletEnabled val="1"/>
        </dgm:presLayoutVars>
      </dgm:prSet>
      <dgm:spPr/>
    </dgm:pt>
    <dgm:pt modelId="{89759DE5-9F8A-470E-A6D8-F13BB4DEE93D}" type="pres">
      <dgm:prSet presAssocID="{87BF7896-20EA-4E8F-B6F4-A34EC5C9CB50}" presName="ConnectLine1" presStyleLbl="sibTrans1D1" presStyleIdx="2" presStyleCnt="3"/>
      <dgm:spPr>
        <a:noFill/>
        <a:ln w="6350" cap="flat" cmpd="sng" algn="ctr">
          <a:solidFill>
            <a:schemeClr val="accent5"/>
          </a:solidFill>
          <a:prstDash val="dash"/>
          <a:miter lim="800000"/>
        </a:ln>
        <a:effectLst/>
      </dgm:spPr>
    </dgm:pt>
    <dgm:pt modelId="{07CCF286-8B46-4A20-ACAC-84BA2D6EFBBC}" type="pres">
      <dgm:prSet presAssocID="{87BF7896-20EA-4E8F-B6F4-A34EC5C9CB50}" presName="ConnectLineEnd1" presStyleLbl="lnNode1" presStyleIdx="2" presStyleCnt="3"/>
      <dgm:spPr>
        <a:solidFill>
          <a:schemeClr val="accent5"/>
        </a:solidFill>
      </dgm:spPr>
    </dgm:pt>
    <dgm:pt modelId="{4624FC32-5405-42B1-B5CC-DF0659852A58}" type="pres">
      <dgm:prSet presAssocID="{87BF7896-20EA-4E8F-B6F4-A34EC5C9CB50}" presName="EmptyPane1" presStyleCnt="0"/>
      <dgm:spPr/>
    </dgm:pt>
  </dgm:ptLst>
  <dgm:cxnLst>
    <dgm:cxn modelId="{0943B00B-58A1-4FF5-9E44-5C479145B02B}" type="presOf" srcId="{87BF7896-20EA-4E8F-B6F4-A34EC5C9CB50}" destId="{9D82041D-873A-4600-A9C7-C0A0ADFB138B}"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4D2DF581-8128-4440-9E51-29109DC6ED52}" srcId="{87BF7896-20EA-4E8F-B6F4-A34EC5C9CB50}" destId="{43CBB0A2-9D75-4264-8A30-3E8974B40658}" srcOrd="0" destOrd="0" parTransId="{F806E590-5F8E-48A1-96AC-9E738290D2ED}" sibTransId="{20F77EFB-335C-4BC3-AD95-8421EDF343E6}"/>
    <dgm:cxn modelId="{958FAF8F-A77F-4AE4-A72A-8E643FA277FD}" type="presOf" srcId="{B54C8F6C-BE1E-4EAB-B7A0-48DE01FFAA36}" destId="{45A02F84-C6CB-43F5-AEE4-3EA66C2BD25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CAF19795-26FD-4CD9-8E3B-7E7899F5E3D0}" type="presOf" srcId="{4259F840-24E7-476F-9F30-482E46395856}" destId="{E088D226-49D7-4C30-90DC-CA1755D98829}" srcOrd="0" destOrd="0" presId="urn:microsoft.com/office/officeart/2016/7/layout/RoundedRectangleTimeline"/>
    <dgm:cxn modelId="{AC2FC1A2-CF44-4033-8AAE-31C98C976AAD}" type="presOf" srcId="{E4033A39-DCC4-4038-9562-AEDDBBB37A99}" destId="{539615E2-3277-4D8E-8484-FF5088C8BF01}" srcOrd="0" destOrd="0" presId="urn:microsoft.com/office/officeart/2016/7/layout/RoundedRectangleTimeline"/>
    <dgm:cxn modelId="{941106B6-136C-474C-97D6-48D5BA0F2412}" type="presOf" srcId="{A4C0B4E4-70AD-4901-9E3F-7EA25DD6DAA1}" destId="{FEBD3C2A-A340-470A-A475-AE614EA07678}" srcOrd="0" destOrd="0" presId="urn:microsoft.com/office/officeart/2016/7/layout/RoundedRectangleTimeline"/>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0CA390ED-20D0-4931-9ED2-39898E967B4E}" type="presOf" srcId="{43CBB0A2-9D75-4264-8A30-3E8974B40658}" destId="{80CDBBF8-C6B4-4166-87C1-DC9120CC7586}" srcOrd="0" destOrd="0" presId="urn:microsoft.com/office/officeart/2016/7/layout/RoundedRectangleTimeline"/>
    <dgm:cxn modelId="{5354664C-1324-42A2-8E0C-8A734126CEDC}" type="presParOf" srcId="{196C9F68-3606-4282-A4C6-4485F1280B5F}" destId="{68D8AC18-502F-4825-B069-75605ADB3A40}" srcOrd="0" destOrd="0" presId="urn:microsoft.com/office/officeart/2016/7/layout/RoundedRectangleTimeline"/>
    <dgm:cxn modelId="{6348195D-50D8-4550-9B41-00B3DA9EB427}" type="presParOf" srcId="{68D8AC18-502F-4825-B069-75605ADB3A40}" destId="{E088D226-49D7-4C30-90DC-CA1755D98829}" srcOrd="0" destOrd="0" presId="urn:microsoft.com/office/officeart/2016/7/layout/RoundedRectangleTimeline"/>
    <dgm:cxn modelId="{C6708436-4913-4A18-9057-022E1E45D775}" type="presParOf" srcId="{68D8AC18-502F-4825-B069-75605ADB3A40}" destId="{45A02F84-C6CB-43F5-AEE4-3EA66C2BD25F}" srcOrd="1" destOrd="0" presId="urn:microsoft.com/office/officeart/2016/7/layout/RoundedRectangleTimeline"/>
    <dgm:cxn modelId="{5B4CF8B4-5862-4F3D-A120-627665A45E68}" type="presParOf" srcId="{68D8AC18-502F-4825-B069-75605ADB3A40}" destId="{6BA46904-CB7C-4538-BD49-D3891EF19552}" srcOrd="2" destOrd="0" presId="urn:microsoft.com/office/officeart/2016/7/layout/RoundedRectangleTimeline"/>
    <dgm:cxn modelId="{FFB4B971-221D-492E-BC0D-36F39758451A}" type="presParOf" srcId="{68D8AC18-502F-4825-B069-75605ADB3A40}" destId="{049FDBD0-77FE-49D1-A275-A272C8C5E426}" srcOrd="3" destOrd="0" presId="urn:microsoft.com/office/officeart/2016/7/layout/RoundedRectangleTimeline"/>
    <dgm:cxn modelId="{7B503000-2C47-4DD5-B24B-D6052C4C3CDE}" type="presParOf" srcId="{68D8AC18-502F-4825-B069-75605ADB3A40}" destId="{CB26EA94-33BB-4F98-9E1E-2237D4831263}" srcOrd="4" destOrd="0" presId="urn:microsoft.com/office/officeart/2016/7/layout/RoundedRectangleTimeline"/>
    <dgm:cxn modelId="{DE78CEF1-BE43-4E5A-9C91-92F8289167D0}" type="presParOf" srcId="{196C9F68-3606-4282-A4C6-4485F1280B5F}" destId="{606F1DBF-510E-4065-ACCB-3EBDA85CFB92}" srcOrd="1" destOrd="0" presId="urn:microsoft.com/office/officeart/2016/7/layout/RoundedRectangleTimeline"/>
    <dgm:cxn modelId="{74F95C78-3813-45AA-932B-C94A3B7513CB}" type="presParOf" srcId="{196C9F68-3606-4282-A4C6-4485F1280B5F}" destId="{07989479-D1A2-4D15-AA3A-B0CFFB9F91D9}" srcOrd="2" destOrd="0" presId="urn:microsoft.com/office/officeart/2016/7/layout/RoundedRectangleTimeline"/>
    <dgm:cxn modelId="{78714377-12E6-4F42-93F8-20E6C58A5CEA}" type="presParOf" srcId="{07989479-D1A2-4D15-AA3A-B0CFFB9F91D9}" destId="{539615E2-3277-4D8E-8484-FF5088C8BF01}" srcOrd="0" destOrd="0" presId="urn:microsoft.com/office/officeart/2016/7/layout/RoundedRectangleTimeline"/>
    <dgm:cxn modelId="{B18F6382-7271-4A16-839E-8201B423722C}" type="presParOf" srcId="{07989479-D1A2-4D15-AA3A-B0CFFB9F91D9}" destId="{FEBD3C2A-A340-470A-A475-AE614EA07678}" srcOrd="1" destOrd="0" presId="urn:microsoft.com/office/officeart/2016/7/layout/RoundedRectangleTimeline"/>
    <dgm:cxn modelId="{1FCB7BE4-0603-4EFE-8008-2BFEFE000DC7}" type="presParOf" srcId="{07989479-D1A2-4D15-AA3A-B0CFFB9F91D9}" destId="{080474C8-0FEA-4FD1-97F1-0978CFB4A37F}" srcOrd="2" destOrd="0" presId="urn:microsoft.com/office/officeart/2016/7/layout/RoundedRectangleTimeline"/>
    <dgm:cxn modelId="{FFACD6D5-3CE9-42AD-947E-A78AEF95B8FB}" type="presParOf" srcId="{07989479-D1A2-4D15-AA3A-B0CFFB9F91D9}" destId="{4797FB61-2602-4A58-81E6-6F133DB1E419}" srcOrd="3" destOrd="0" presId="urn:microsoft.com/office/officeart/2016/7/layout/RoundedRectangleTimeline"/>
    <dgm:cxn modelId="{BC46BA3B-AC60-4702-8307-9F913CF4B658}" type="presParOf" srcId="{07989479-D1A2-4D15-AA3A-B0CFFB9F91D9}" destId="{3ADF0AE3-D759-4F4F-8135-572855211847}" srcOrd="4" destOrd="0" presId="urn:microsoft.com/office/officeart/2016/7/layout/RoundedRectangleTimeline"/>
    <dgm:cxn modelId="{C4C49063-100B-4191-B846-2AFDB1730073}" type="presParOf" srcId="{196C9F68-3606-4282-A4C6-4485F1280B5F}" destId="{B0CD7A53-7149-45F2-83E8-36717D7878A1}" srcOrd="3" destOrd="0" presId="urn:microsoft.com/office/officeart/2016/7/layout/RoundedRectangleTimeline"/>
    <dgm:cxn modelId="{46F7084B-A873-4467-94F4-3AD8C57AA15B}" type="presParOf" srcId="{196C9F68-3606-4282-A4C6-4485F1280B5F}" destId="{FB379A6E-C0F9-420B-90FC-2785E757E6AE}" srcOrd="4" destOrd="0" presId="urn:microsoft.com/office/officeart/2016/7/layout/RoundedRectangleTimeline"/>
    <dgm:cxn modelId="{57342C4D-7AF4-4D0C-AB41-7215FDB8FE71}" type="presParOf" srcId="{FB379A6E-C0F9-420B-90FC-2785E757E6AE}" destId="{9D82041D-873A-4600-A9C7-C0A0ADFB138B}" srcOrd="0" destOrd="0" presId="urn:microsoft.com/office/officeart/2016/7/layout/RoundedRectangleTimeline"/>
    <dgm:cxn modelId="{30E8D157-1732-4DB0-8B12-69814E347461}" type="presParOf" srcId="{FB379A6E-C0F9-420B-90FC-2785E757E6AE}" destId="{80CDBBF8-C6B4-4166-87C1-DC9120CC7586}" srcOrd="1" destOrd="0" presId="urn:microsoft.com/office/officeart/2016/7/layout/RoundedRectangleTimeline"/>
    <dgm:cxn modelId="{7E25EDCE-0445-4BA4-987C-8BE2C213576D}" type="presParOf" srcId="{FB379A6E-C0F9-420B-90FC-2785E757E6AE}" destId="{89759DE5-9F8A-470E-A6D8-F13BB4DEE93D}" srcOrd="2" destOrd="0" presId="urn:microsoft.com/office/officeart/2016/7/layout/RoundedRectangleTimeline"/>
    <dgm:cxn modelId="{94CDA7E7-E9EA-4F04-A2A9-1FEA663F463A}" type="presParOf" srcId="{FB379A6E-C0F9-420B-90FC-2785E757E6AE}" destId="{07CCF286-8B46-4A20-ACAC-84BA2D6EFBBC}" srcOrd="3" destOrd="0" presId="urn:microsoft.com/office/officeart/2016/7/layout/RoundedRectangleTimeline"/>
    <dgm:cxn modelId="{2EF8748D-BCF1-428A-92FE-83430C7C7B7A}" type="presParOf" srcId="{FB379A6E-C0F9-420B-90FC-2785E757E6AE}" destId="{4624FC32-5405-42B1-B5CC-DF0659852A58}"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2553808" y="440662"/>
          <a:ext cx="435133" cy="3470013"/>
        </a:xfrm>
        <a:prstGeom prst="round2SameRect">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en-US" sz="1300" kern="1200" dirty="0"/>
            <a:t>Datasets</a:t>
          </a:r>
        </a:p>
      </dsp:txBody>
      <dsp:txXfrm rot="5400000">
        <a:off x="1057610" y="1979343"/>
        <a:ext cx="3448772" cy="392651"/>
      </dsp:txXfrm>
    </dsp:sp>
    <dsp:sp modelId="{45A02F84-C6CB-43F5-AEE4-3EA66C2BD25F}">
      <dsp:nvSpPr>
        <dsp:cNvPr id="0" name=""/>
        <dsp:cNvSpPr/>
      </dsp:nvSpPr>
      <dsp:spPr>
        <a:xfrm>
          <a:off x="3857" y="0"/>
          <a:ext cx="5535035"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9060" numCol="1" spcCol="1270" anchor="b" anchorCtr="1">
          <a:noAutofit/>
        </a:bodyPr>
        <a:lstStyle/>
        <a:p>
          <a:pPr marL="0" lvl="0" indent="0" algn="r" defTabSz="577850">
            <a:lnSpc>
              <a:spcPct val="90000"/>
            </a:lnSpc>
            <a:spcBef>
              <a:spcPct val="0"/>
            </a:spcBef>
            <a:spcAft>
              <a:spcPct val="35000"/>
            </a:spcAft>
            <a:buNone/>
          </a:pPr>
          <a:r>
            <a:rPr lang="en-US" sz="1300" b="0" i="0" u="none" kern="1200" dirty="0"/>
            <a:t>Brain Tumor  |  Diabetic Retinopathy  |  Skin Cancer  |  Retina  |  Kidney</a:t>
          </a:r>
          <a:endParaRPr lang="en-US" sz="1300" kern="1200" dirty="0"/>
        </a:p>
      </dsp:txBody>
      <dsp:txXfrm>
        <a:off x="3857" y="0"/>
        <a:ext cx="5535035" cy="1522968"/>
      </dsp:txXfrm>
    </dsp:sp>
    <dsp:sp modelId="{6BA46904-CB7C-4538-BD49-D3891EF19552}">
      <dsp:nvSpPr>
        <dsp:cNvPr id="0" name=""/>
        <dsp:cNvSpPr/>
      </dsp:nvSpPr>
      <dsp:spPr>
        <a:xfrm>
          <a:off x="2771375" y="1609995"/>
          <a:ext cx="0" cy="348107"/>
        </a:xfrm>
        <a:prstGeom prst="line">
          <a:avLst/>
        </a:prstGeom>
        <a:noFill/>
        <a:ln w="6350" cap="flat" cmpd="sng" algn="ctr">
          <a:solidFill>
            <a:schemeClr val="accent1"/>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2727861" y="1522968"/>
          <a:ext cx="87026" cy="87026"/>
        </a:xfrm>
        <a:prstGeom prst="ellips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4503358" y="1958102"/>
          <a:ext cx="3106603" cy="435133"/>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en-US" sz="1300" kern="1200" dirty="0"/>
            <a:t>Evaluation Metrics</a:t>
          </a:r>
        </a:p>
      </dsp:txBody>
      <dsp:txXfrm>
        <a:off x="4503358" y="1958102"/>
        <a:ext cx="3106603" cy="435133"/>
      </dsp:txXfrm>
    </dsp:sp>
    <dsp:sp modelId="{FEBD3C2A-A340-470A-A475-AE614EA07678}">
      <dsp:nvSpPr>
        <dsp:cNvPr id="0" name=""/>
        <dsp:cNvSpPr/>
      </dsp:nvSpPr>
      <dsp:spPr>
        <a:xfrm>
          <a:off x="3467823" y="2828369"/>
          <a:ext cx="517767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9060" rIns="0" bIns="0" numCol="1" spcCol="1270" anchor="t" anchorCtr="1">
          <a:noAutofit/>
        </a:bodyPr>
        <a:lstStyle/>
        <a:p>
          <a:pPr marL="0" lvl="0" indent="0" algn="ctr" defTabSz="577850">
            <a:lnSpc>
              <a:spcPct val="90000"/>
            </a:lnSpc>
            <a:spcBef>
              <a:spcPct val="0"/>
            </a:spcBef>
            <a:spcAft>
              <a:spcPct val="35000"/>
            </a:spcAft>
            <a:buNone/>
          </a:pPr>
          <a:r>
            <a:rPr lang="en-US" sz="1300" b="0" i="0" u="none" kern="1200" dirty="0"/>
            <a:t>Accuracy, Precision, Recall, F1, Confidence Scores. </a:t>
          </a:r>
          <a:endParaRPr lang="en-US" sz="1300" kern="1200" dirty="0"/>
        </a:p>
      </dsp:txBody>
      <dsp:txXfrm>
        <a:off x="3467823" y="2828369"/>
        <a:ext cx="5177672" cy="1522968"/>
      </dsp:txXfrm>
    </dsp:sp>
    <dsp:sp modelId="{080474C8-0FEA-4FD1-97F1-0978CFB4A37F}">
      <dsp:nvSpPr>
        <dsp:cNvPr id="0" name=""/>
        <dsp:cNvSpPr/>
      </dsp:nvSpPr>
      <dsp:spPr>
        <a:xfrm>
          <a:off x="6056659" y="2393235"/>
          <a:ext cx="0" cy="348107"/>
        </a:xfrm>
        <a:prstGeom prst="line">
          <a:avLst/>
        </a:prstGeom>
        <a:noFill/>
        <a:ln w="6350" cap="flat" cmpd="sng" algn="ctr">
          <a:solidFill>
            <a:schemeClr val="accent4"/>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6013146" y="2741342"/>
          <a:ext cx="87026" cy="87026"/>
        </a:xfrm>
        <a:prstGeom prst="ellipse">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rot="5400000">
          <a:off x="8945696" y="622367"/>
          <a:ext cx="435133" cy="3106603"/>
        </a:xfrm>
        <a:prstGeom prst="round2SameRect">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1">
          <a:noAutofit/>
        </a:bodyPr>
        <a:lstStyle/>
        <a:p>
          <a:pPr marL="0" lvl="0" indent="0" algn="ctr" defTabSz="577850">
            <a:lnSpc>
              <a:spcPct val="90000"/>
            </a:lnSpc>
            <a:spcBef>
              <a:spcPct val="0"/>
            </a:spcBef>
            <a:spcAft>
              <a:spcPct val="35000"/>
            </a:spcAft>
            <a:buNone/>
          </a:pPr>
          <a:r>
            <a:rPr lang="en-US" sz="1300" kern="1200" dirty="0"/>
            <a:t>Compute Resources</a:t>
          </a:r>
        </a:p>
      </dsp:txBody>
      <dsp:txXfrm rot="-5400000">
        <a:off x="7609962" y="1979343"/>
        <a:ext cx="3085362" cy="392651"/>
      </dsp:txXfrm>
    </dsp:sp>
    <dsp:sp modelId="{80CDBBF8-C6B4-4166-87C1-DC9120CC7586}">
      <dsp:nvSpPr>
        <dsp:cNvPr id="0" name=""/>
        <dsp:cNvSpPr/>
      </dsp:nvSpPr>
      <dsp:spPr>
        <a:xfrm>
          <a:off x="6574427" y="0"/>
          <a:ext cx="517767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99060" numCol="1" spcCol="1270" anchor="b" anchorCtr="1">
          <a:noAutofit/>
        </a:bodyPr>
        <a:lstStyle/>
        <a:p>
          <a:pPr marL="0" lvl="0" indent="0" algn="ctr" defTabSz="577850">
            <a:lnSpc>
              <a:spcPct val="90000"/>
            </a:lnSpc>
            <a:spcBef>
              <a:spcPct val="0"/>
            </a:spcBef>
            <a:spcAft>
              <a:spcPct val="35000"/>
            </a:spcAft>
            <a:buNone/>
          </a:pPr>
          <a:r>
            <a:rPr lang="en-US" sz="1300" b="0" i="0" u="none" kern="1200" dirty="0"/>
            <a:t>NVIDIA H100 (32GB)
16 hours of training.</a:t>
          </a:r>
        </a:p>
        <a:p>
          <a:pPr marL="0" lvl="0" indent="0" algn="ctr" defTabSz="577850">
            <a:lnSpc>
              <a:spcPct val="90000"/>
            </a:lnSpc>
            <a:spcBef>
              <a:spcPct val="0"/>
            </a:spcBef>
            <a:spcAft>
              <a:spcPct val="35000"/>
            </a:spcAft>
            <a:buNone/>
          </a:pPr>
          <a:r>
            <a:rPr lang="en-US" sz="1300" b="0" i="0" u="none" kern="1200" dirty="0"/>
            <a:t>~19 GB training data.
0.3ms inference time per image on CPU. </a:t>
          </a:r>
          <a:endParaRPr lang="en-US" sz="1300" kern="1200" dirty="0"/>
        </a:p>
      </dsp:txBody>
      <dsp:txXfrm>
        <a:off x="6574427" y="0"/>
        <a:ext cx="5177672" cy="1522968"/>
      </dsp:txXfrm>
    </dsp:sp>
    <dsp:sp modelId="{89759DE5-9F8A-470E-A6D8-F13BB4DEE93D}">
      <dsp:nvSpPr>
        <dsp:cNvPr id="0" name=""/>
        <dsp:cNvSpPr/>
      </dsp:nvSpPr>
      <dsp:spPr>
        <a:xfrm>
          <a:off x="9163263" y="1609995"/>
          <a:ext cx="0" cy="348107"/>
        </a:xfrm>
        <a:prstGeom prst="line">
          <a:avLst/>
        </a:prstGeom>
        <a:noFill/>
        <a:ln w="6350" cap="flat" cmpd="sng" algn="ctr">
          <a:solidFill>
            <a:schemeClr val="accent5"/>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9119750" y="1522968"/>
          <a:ext cx="87026" cy="87026"/>
        </a:xfrm>
        <a:prstGeom prst="ellipse">
          <a:avLst/>
        </a:prstGeom>
        <a:solidFill>
          <a:schemeClr val="accent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EB018AA-DEA7-448F-AE2F-C3D13A0F02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FB87A71-96EB-4108-95A3-855A4C3601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8647F05-0506-494A-8060-3F395B947DF9}" type="datetimeFigureOut">
              <a:rPr lang="en-US" smtClean="0"/>
              <a:t>12/15/2024</a:t>
            </a:fld>
            <a:endParaRPr lang="en-US" dirty="0"/>
          </a:p>
        </p:txBody>
      </p:sp>
      <p:sp>
        <p:nvSpPr>
          <p:cNvPr id="4" name="Footer Placeholder 3">
            <a:extLst>
              <a:ext uri="{FF2B5EF4-FFF2-40B4-BE49-F238E27FC236}">
                <a16:creationId xmlns:a16="http://schemas.microsoft.com/office/drawing/2014/main" id="{9445591A-E83D-4F8A-B064-12B29D3154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7AF2308-535F-471C-9423-3467454C92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661E857-36B8-43F1-9D87-FE508167BCE3}" type="slidenum">
              <a:rPr lang="en-US" smtClean="0"/>
              <a:t>‹#›</a:t>
            </a:fld>
            <a:endParaRPr lang="en-US" dirty="0"/>
          </a:p>
        </p:txBody>
      </p:sp>
    </p:spTree>
    <p:extLst>
      <p:ext uri="{BB962C8B-B14F-4D97-AF65-F5344CB8AC3E}">
        <p14:creationId xmlns:p14="http://schemas.microsoft.com/office/powerpoint/2010/main" val="1400231406"/>
      </p:ext>
    </p:extLst>
  </p:cSld>
  <p:clrMap bg1="lt1" tx1="dk1" bg2="lt2" tx2="dk2" accent1="accent1" accent2="accent2" accent3="accent3" accent4="accent4" accent5="accent5" accent6="accent6" hlink="hlink" folHlink="folHlink"/>
</p:handoutMaster>
</file>

<file path=ppt/media/image1.jpg>
</file>

<file path=ppt/media/image10.svg>
</file>

<file path=ppt/media/image11.png>
</file>

<file path=ppt/media/image12.svg>
</file>

<file path=ppt/media/image2.jpg>
</file>

<file path=ppt/media/image3.png>
</file>

<file path=ppt/media/image4.jpg>
</file>

<file path=ppt/media/image5.jpe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BC0A13-3F3D-45D4-B17C-1E0ACF36A6FB}" type="datetimeFigureOut">
              <a:rPr lang="en-US" smtClean="0"/>
              <a:t>12/15/2024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FAAAB6-A2C6-4A85-A3A1-98EFBA61C967}" type="slidenum">
              <a:rPr lang="en-US" smtClean="0"/>
              <a:t>‹#›</a:t>
            </a:fld>
            <a:endParaRPr lang="en-US" dirty="0"/>
          </a:p>
        </p:txBody>
      </p:sp>
    </p:spTree>
    <p:extLst>
      <p:ext uri="{BB962C8B-B14F-4D97-AF65-F5344CB8AC3E}">
        <p14:creationId xmlns:p14="http://schemas.microsoft.com/office/powerpoint/2010/main" val="2076752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effectLst/>
              <a:latin typeface="Segoe UI" panose="020B0502040204020203" pitchFamily="34" charset="0"/>
            </a:endParaRPr>
          </a:p>
          <a:p>
            <a:r>
              <a:rPr lang="en-US" dirty="0"/>
              <a:t>ID=d924773e-9a16-4d6d-9803-8cb819e99682
Recipe=text_billboard
Type=TextOnly
Variant=0
FamilyID=AccentBoxWalbaum_Zero</a:t>
            </a:r>
          </a:p>
        </p:txBody>
      </p:sp>
      <p:sp>
        <p:nvSpPr>
          <p:cNvPr id="4" name="Slide Number Placeholder 3"/>
          <p:cNvSpPr>
            <a:spLocks noGrp="1"/>
          </p:cNvSpPr>
          <p:nvPr>
            <p:ph type="sldNum" sz="quarter" idx="5"/>
          </p:nvPr>
        </p:nvSpPr>
        <p:spPr/>
        <p:txBody>
          <a:bodyPr/>
          <a:lstStyle/>
          <a:p>
            <a:fld id="{8EAA36B1-75F6-458C-B388-8BC01E9857C8}" type="slidenum">
              <a:rPr lang="en-US" smtClean="0"/>
              <a:t>1</a:t>
            </a:fld>
            <a:endParaRPr lang="en-US" dirty="0"/>
          </a:p>
        </p:txBody>
      </p:sp>
    </p:spTree>
    <p:extLst>
      <p:ext uri="{BB962C8B-B14F-4D97-AF65-F5344CB8AC3E}">
        <p14:creationId xmlns:p14="http://schemas.microsoft.com/office/powerpoint/2010/main" val="270320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C5C50C9-5CB7-4938-BEDF-DD2FC7529FA9}"/>
              </a:ext>
            </a:extLst>
          </p:cNvPr>
          <p:cNvSpPr/>
          <p:nvPr userDrawn="1"/>
        </p:nvSpPr>
        <p:spPr>
          <a:xfrm>
            <a:off x="1528763" y="1477685"/>
            <a:ext cx="9004766" cy="300744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1801368" y="1668650"/>
            <a:ext cx="8455476" cy="2176272"/>
          </a:xfrm>
        </p:spPr>
        <p:txBody>
          <a:bodyPr anchor="ctr">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2487167" y="4142232"/>
            <a:ext cx="7113765" cy="685800"/>
          </a:xfrm>
          <a:solidFill>
            <a:schemeClr val="accent1"/>
          </a:solidFill>
        </p:spPr>
        <p:txBody>
          <a:bodyPr anchor="ctr">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69640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with 3 pictures">
    <p:spTree>
      <p:nvGrpSpPr>
        <p:cNvPr id="1" name=""/>
        <p:cNvGrpSpPr/>
        <p:nvPr/>
      </p:nvGrpSpPr>
      <p:grpSpPr>
        <a:xfrm>
          <a:off x="0" y="0"/>
          <a:ext cx="0" cy="0"/>
          <a:chOff x="0" y="0"/>
          <a:chExt cx="0" cy="0"/>
        </a:xfrm>
      </p:grpSpPr>
      <p:sp useBgFill="1">
        <p:nvSpPr>
          <p:cNvPr id="4" name="Rectangle 3">
            <a:extLst>
              <a:ext uri="{FF2B5EF4-FFF2-40B4-BE49-F238E27FC236}">
                <a16:creationId xmlns:a16="http://schemas.microsoft.com/office/drawing/2014/main" id="{2CD68929-9BD1-4A1E-9C1E-5B980D986EC1}"/>
              </a:ext>
            </a:extLst>
          </p:cNvPr>
          <p:cNvSpPr/>
          <p:nvPr userDrawn="1"/>
        </p:nvSpPr>
        <p:spPr>
          <a:xfrm>
            <a:off x="409575" y="633619"/>
            <a:ext cx="5919507"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841248" y="978408"/>
            <a:ext cx="5001768" cy="1106424"/>
          </a:xfrm>
        </p:spPr>
        <p:txBody>
          <a:bodyPr anchor="ctr">
            <a:norm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841248" y="2359152"/>
            <a:ext cx="5001768" cy="3429000"/>
          </a:xfrm>
        </p:spPr>
        <p:txBody>
          <a:bodyPr/>
          <a:lstStyle>
            <a:lvl1pPr marL="0" indent="0">
              <a:buNone/>
              <a:defRPr sz="1800"/>
            </a:lvl1pPr>
          </a:lstStyle>
          <a:p>
            <a:pPr lvl="0"/>
            <a:r>
              <a:rPr lang="en-US"/>
              <a:t>Click to edit Master text styles</a:t>
            </a: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8961120" y="566928"/>
            <a:ext cx="2871216" cy="2340864"/>
          </a:xfrm>
        </p:spPr>
        <p:txBody>
          <a:bodyPr anchor="ctr"/>
          <a:lstStyle>
            <a:lvl1pPr algn="ctr">
              <a:buNone/>
              <a:defRPr/>
            </a:lvl1pPr>
          </a:lstStyle>
          <a:p>
            <a:r>
              <a:rPr lang="en-US"/>
              <a:t>Click icon to add picture</a:t>
            </a:r>
            <a:endParaRPr lang="en-US" dirty="0"/>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p:nvPr>
        </p:nvSpPr>
        <p:spPr>
          <a:xfrm>
            <a:off x="5843016" y="566928"/>
            <a:ext cx="2871216" cy="2340864"/>
          </a:xfrm>
        </p:spPr>
        <p:txBody>
          <a:bodyPr anchor="ctr"/>
          <a:lstStyle>
            <a:lvl1pPr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B3ED68CE-A00C-4DD9-8065-B0E3D033BC20}"/>
              </a:ext>
            </a:extLst>
          </p:cNvPr>
          <p:cNvSpPr/>
          <p:nvPr userDrawn="1"/>
        </p:nvSpPr>
        <p:spPr>
          <a:xfrm>
            <a:off x="345567" y="117043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BB3EDCB6-603C-4A22-80E6-232A6202452A}"/>
              </a:ext>
            </a:extLst>
          </p:cNvPr>
          <p:cNvSpPr/>
          <p:nvPr userDrawn="1"/>
        </p:nvSpPr>
        <p:spPr>
          <a:xfrm>
            <a:off x="877459" y="2121408"/>
            <a:ext cx="395865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Picture Placeholder 14">
            <a:extLst>
              <a:ext uri="{FF2B5EF4-FFF2-40B4-BE49-F238E27FC236}">
                <a16:creationId xmlns:a16="http://schemas.microsoft.com/office/drawing/2014/main" id="{FBB9124E-D1EB-4540-B1E1-DF3CD388BB27}"/>
              </a:ext>
            </a:extLst>
          </p:cNvPr>
          <p:cNvSpPr>
            <a:spLocks noGrp="1"/>
          </p:cNvSpPr>
          <p:nvPr>
            <p:ph type="pic" sz="quarter" idx="17"/>
          </p:nvPr>
        </p:nvSpPr>
        <p:spPr>
          <a:xfrm>
            <a:off x="5843016" y="3108960"/>
            <a:ext cx="5989320" cy="3054096"/>
          </a:xfrm>
        </p:spPr>
        <p:txBody>
          <a:bodyPr anchor="ctr"/>
          <a:lstStyle>
            <a:lvl1pPr algn="ctr">
              <a:buNone/>
              <a:defRPr/>
            </a:lvl1pPr>
          </a:lstStyle>
          <a:p>
            <a:r>
              <a:rPr lang="en-US"/>
              <a:t>Click icon to add picture</a:t>
            </a:r>
            <a:endParaRPr lang="en-US" dirty="0"/>
          </a:p>
        </p:txBody>
      </p:sp>
      <p:sp>
        <p:nvSpPr>
          <p:cNvPr id="18" name="Date Placeholder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a:lstStyle/>
          <a:p>
            <a:r>
              <a:rPr lang="en-US" dirty="0"/>
              <a:t>9/4/20XX</a:t>
            </a:r>
          </a:p>
        </p:txBody>
      </p:sp>
      <p:sp>
        <p:nvSpPr>
          <p:cNvPr id="19" name="Footer Placeholder 18">
            <a:extLst>
              <a:ext uri="{FF2B5EF4-FFF2-40B4-BE49-F238E27FC236}">
                <a16:creationId xmlns:a16="http://schemas.microsoft.com/office/drawing/2014/main" id="{69186A5E-A88B-4AD5-8730-E1679229BB98}"/>
              </a:ext>
            </a:extLst>
          </p:cNvPr>
          <p:cNvSpPr>
            <a:spLocks noGrp="1"/>
          </p:cNvSpPr>
          <p:nvPr>
            <p:ph type="ftr" sz="quarter" idx="19"/>
          </p:nvPr>
        </p:nvSpPr>
        <p:spPr/>
        <p:txBody>
          <a:bodyPr/>
          <a:lstStyle/>
          <a:p>
            <a:r>
              <a:rPr lang="en-US" dirty="0"/>
              <a:t>Presentation Title</a:t>
            </a:r>
          </a:p>
        </p:txBody>
      </p:sp>
      <p:sp>
        <p:nvSpPr>
          <p:cNvPr id="20" name="Slide Number Placeholder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3527971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useBgFill="1">
        <p:nvSpPr>
          <p:cNvPr id="4" name="Rectangle 3">
            <a:extLst>
              <a:ext uri="{FF2B5EF4-FFF2-40B4-BE49-F238E27FC236}">
                <a16:creationId xmlns:a16="http://schemas.microsoft.com/office/drawing/2014/main" id="{2CD68929-9BD1-4A1E-9C1E-5B980D986EC1}"/>
              </a:ext>
            </a:extLst>
          </p:cNvPr>
          <p:cNvSpPr/>
          <p:nvPr userDrawn="1"/>
        </p:nvSpPr>
        <p:spPr>
          <a:xfrm>
            <a:off x="7324344" y="630936"/>
            <a:ext cx="4517136"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7772400" y="978408"/>
            <a:ext cx="3721608" cy="1106424"/>
          </a:xfrm>
        </p:spPr>
        <p:txBody>
          <a:bodyPr anchor="ctr">
            <a:normAutofit/>
          </a:bodyPr>
          <a:lstStyle>
            <a:lvl1pPr>
              <a:defRPr sz="2800"/>
            </a:lvl1pPr>
          </a:lstStyle>
          <a:p>
            <a:r>
              <a:rPr lang="en-US"/>
              <a:t>Click to edit Master title style</a:t>
            </a:r>
            <a:endParaRPr lang="en-US" dirty="0"/>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3767328" y="630936"/>
            <a:ext cx="3246120" cy="2688336"/>
          </a:xfrm>
        </p:spPr>
        <p:txBody>
          <a:bodyPr anchor="ctr"/>
          <a:lstStyle>
            <a:lvl1pPr algn="ctr">
              <a:buNone/>
              <a:defRPr/>
            </a:lvl1pPr>
          </a:lstStyle>
          <a:p>
            <a:r>
              <a:rPr lang="en-US"/>
              <a:t>Click icon to add picture</a:t>
            </a:r>
            <a:endParaRPr lang="en-US" dirty="0"/>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p:nvPr>
        </p:nvSpPr>
        <p:spPr>
          <a:xfrm>
            <a:off x="411480" y="630936"/>
            <a:ext cx="3246120" cy="2688336"/>
          </a:xfrm>
        </p:spPr>
        <p:txBody>
          <a:bodyPr anchor="ctr"/>
          <a:lstStyle>
            <a:lvl1pPr algn="ctr">
              <a:buNone/>
              <a:defRPr/>
            </a:lvl1pPr>
          </a:lstStyle>
          <a:p>
            <a:r>
              <a:rPr lang="en-US"/>
              <a:t>Click icon to add picture</a:t>
            </a:r>
            <a:endParaRPr lang="en-US" dirty="0"/>
          </a:p>
        </p:txBody>
      </p:sp>
      <p:sp>
        <p:nvSpPr>
          <p:cNvPr id="5" name="Rectangle 4">
            <a:extLst>
              <a:ext uri="{FF2B5EF4-FFF2-40B4-BE49-F238E27FC236}">
                <a16:creationId xmlns:a16="http://schemas.microsoft.com/office/drawing/2014/main" id="{B3ED68CE-A00C-4DD9-8065-B0E3D033BC20}"/>
              </a:ext>
            </a:extLst>
          </p:cNvPr>
          <p:cNvSpPr/>
          <p:nvPr userDrawn="1"/>
        </p:nvSpPr>
        <p:spPr>
          <a:xfrm>
            <a:off x="7260336" y="1179576"/>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Picture Placeholder 14">
            <a:extLst>
              <a:ext uri="{FF2B5EF4-FFF2-40B4-BE49-F238E27FC236}">
                <a16:creationId xmlns:a16="http://schemas.microsoft.com/office/drawing/2014/main" id="{FBB9124E-D1EB-4540-B1E1-DF3CD388BB27}"/>
              </a:ext>
            </a:extLst>
          </p:cNvPr>
          <p:cNvSpPr>
            <a:spLocks noGrp="1"/>
          </p:cNvSpPr>
          <p:nvPr>
            <p:ph type="pic" sz="quarter" idx="17"/>
          </p:nvPr>
        </p:nvSpPr>
        <p:spPr>
          <a:xfrm>
            <a:off x="411480" y="3438144"/>
            <a:ext cx="3246120" cy="2688336"/>
          </a:xfrm>
        </p:spPr>
        <p:txBody>
          <a:bodyPr anchor="ctr"/>
          <a:lstStyle>
            <a:lvl1pPr algn="ctr">
              <a:buNone/>
              <a:defRPr/>
            </a:lvl1pPr>
          </a:lstStyle>
          <a:p>
            <a:r>
              <a:rPr lang="en-US"/>
              <a:t>Click icon to add picture</a:t>
            </a:r>
            <a:endParaRPr lang="en-US" dirty="0"/>
          </a:p>
        </p:txBody>
      </p:sp>
      <p:sp>
        <p:nvSpPr>
          <p:cNvPr id="18" name="Date Placeholder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a:lstStyle/>
          <a:p>
            <a:r>
              <a:rPr lang="en-US" dirty="0"/>
              <a:t>9/4/20XX</a:t>
            </a:r>
          </a:p>
        </p:txBody>
      </p:sp>
      <p:sp>
        <p:nvSpPr>
          <p:cNvPr id="19" name="Footer Placeholder 18">
            <a:extLst>
              <a:ext uri="{FF2B5EF4-FFF2-40B4-BE49-F238E27FC236}">
                <a16:creationId xmlns:a16="http://schemas.microsoft.com/office/drawing/2014/main" id="{69186A5E-A88B-4AD5-8730-E1679229BB98}"/>
              </a:ext>
            </a:extLst>
          </p:cNvPr>
          <p:cNvSpPr>
            <a:spLocks noGrp="1"/>
          </p:cNvSpPr>
          <p:nvPr>
            <p:ph type="ftr" sz="quarter" idx="19"/>
          </p:nvPr>
        </p:nvSpPr>
        <p:spPr/>
        <p:txBody>
          <a:bodyPr/>
          <a:lstStyle/>
          <a:p>
            <a:r>
              <a:rPr lang="en-US" dirty="0"/>
              <a:t>Presentation Title</a:t>
            </a:r>
          </a:p>
        </p:txBody>
      </p:sp>
      <p:sp>
        <p:nvSpPr>
          <p:cNvPr id="20" name="Slide Number Placeholder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a:lstStyle/>
          <a:p>
            <a:fld id="{A65A5C87-DF58-40C8-B092-1DE63DB4547E}" type="slidenum">
              <a:rPr lang="en-US" smtClean="0"/>
              <a:t>‹#›</a:t>
            </a:fld>
            <a:endParaRPr lang="en-US" dirty="0"/>
          </a:p>
        </p:txBody>
      </p:sp>
      <p:sp>
        <p:nvSpPr>
          <p:cNvPr id="6" name="Rectangle 5">
            <a:extLst>
              <a:ext uri="{FF2B5EF4-FFF2-40B4-BE49-F238E27FC236}">
                <a16:creationId xmlns:a16="http://schemas.microsoft.com/office/drawing/2014/main" id="{525280B1-DD77-4ADB-A6FC-71309BCB66E1}"/>
              </a:ext>
            </a:extLst>
          </p:cNvPr>
          <p:cNvSpPr/>
          <p:nvPr userDrawn="1"/>
        </p:nvSpPr>
        <p:spPr>
          <a:xfrm>
            <a:off x="7792216" y="2185416"/>
            <a:ext cx="3683187"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6" name="Picture Placeholder 14">
            <a:extLst>
              <a:ext uri="{FF2B5EF4-FFF2-40B4-BE49-F238E27FC236}">
                <a16:creationId xmlns:a16="http://schemas.microsoft.com/office/drawing/2014/main" id="{6B8374DB-2C54-426F-9768-7B838BE1F98D}"/>
              </a:ext>
            </a:extLst>
          </p:cNvPr>
          <p:cNvSpPr>
            <a:spLocks noGrp="1"/>
          </p:cNvSpPr>
          <p:nvPr>
            <p:ph type="pic" sz="quarter" idx="21"/>
          </p:nvPr>
        </p:nvSpPr>
        <p:spPr>
          <a:xfrm>
            <a:off x="3767328" y="3438144"/>
            <a:ext cx="3246120" cy="2688336"/>
          </a:xfrm>
        </p:spPr>
        <p:txBody>
          <a:bodyPr anchor="ctr"/>
          <a:lstStyle>
            <a:lvl1pPr algn="ctr">
              <a:buNone/>
              <a:defRPr/>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A0D33A8D-B0BB-4920-AAC4-6EE9952AA556}"/>
              </a:ext>
            </a:extLst>
          </p:cNvPr>
          <p:cNvSpPr>
            <a:spLocks noGrp="1"/>
          </p:cNvSpPr>
          <p:nvPr>
            <p:ph type="body" sz="quarter" idx="22"/>
          </p:nvPr>
        </p:nvSpPr>
        <p:spPr>
          <a:xfrm>
            <a:off x="7772400" y="3099816"/>
            <a:ext cx="3721100" cy="447675"/>
          </a:xfrm>
        </p:spPr>
        <p:txBody>
          <a:bodyPr/>
          <a:lstStyle>
            <a:lvl1pPr marL="0" indent="0">
              <a:buNone/>
              <a:defRPr sz="1600"/>
            </a:lvl1pPr>
          </a:lstStyle>
          <a:p>
            <a:pPr lvl="0"/>
            <a:r>
              <a:rPr lang="en-US"/>
              <a:t>Click to edit Master text styles</a:t>
            </a:r>
          </a:p>
        </p:txBody>
      </p:sp>
      <p:sp>
        <p:nvSpPr>
          <p:cNvPr id="21" name="Text Placeholder 7">
            <a:extLst>
              <a:ext uri="{FF2B5EF4-FFF2-40B4-BE49-F238E27FC236}">
                <a16:creationId xmlns:a16="http://schemas.microsoft.com/office/drawing/2014/main" id="{FC2F80E1-DA5D-4EBA-BDBC-FFD24776ED07}"/>
              </a:ext>
            </a:extLst>
          </p:cNvPr>
          <p:cNvSpPr>
            <a:spLocks noGrp="1"/>
          </p:cNvSpPr>
          <p:nvPr>
            <p:ph type="body" sz="quarter" idx="23"/>
          </p:nvPr>
        </p:nvSpPr>
        <p:spPr>
          <a:xfrm>
            <a:off x="7772400" y="4215384"/>
            <a:ext cx="3721100" cy="447675"/>
          </a:xfrm>
        </p:spPr>
        <p:txBody>
          <a:bodyPr/>
          <a:lstStyle>
            <a:lvl1pPr marL="0" indent="0">
              <a:buNone/>
              <a:defRPr sz="1600"/>
            </a:lvl1pPr>
          </a:lstStyle>
          <a:p>
            <a:pPr lvl="0"/>
            <a:r>
              <a:rPr lang="en-US"/>
              <a:t>Click to edit Master text styles</a:t>
            </a:r>
          </a:p>
        </p:txBody>
      </p:sp>
      <p:sp>
        <p:nvSpPr>
          <p:cNvPr id="22" name="Text Placeholder 7">
            <a:extLst>
              <a:ext uri="{FF2B5EF4-FFF2-40B4-BE49-F238E27FC236}">
                <a16:creationId xmlns:a16="http://schemas.microsoft.com/office/drawing/2014/main" id="{536A3E74-5D94-4FE5-A5F8-7DA032AD48AF}"/>
              </a:ext>
            </a:extLst>
          </p:cNvPr>
          <p:cNvSpPr>
            <a:spLocks noGrp="1"/>
          </p:cNvSpPr>
          <p:nvPr>
            <p:ph type="body" sz="quarter" idx="24"/>
          </p:nvPr>
        </p:nvSpPr>
        <p:spPr>
          <a:xfrm>
            <a:off x="7772400" y="5321808"/>
            <a:ext cx="3721100" cy="447675"/>
          </a:xfrm>
        </p:spPr>
        <p:txBody>
          <a:bodyPr/>
          <a:lstStyle>
            <a:lvl1pPr marL="0" indent="0">
              <a:buNone/>
              <a:defRPr sz="1600"/>
            </a:lvl1pPr>
          </a:lstStyle>
          <a:p>
            <a:pPr lvl="0"/>
            <a:r>
              <a:rPr lang="en-US"/>
              <a:t>Click to edit Master text styles</a:t>
            </a:r>
          </a:p>
        </p:txBody>
      </p:sp>
      <p:sp>
        <p:nvSpPr>
          <p:cNvPr id="23" name="Picture Placeholder 14">
            <a:extLst>
              <a:ext uri="{FF2B5EF4-FFF2-40B4-BE49-F238E27FC236}">
                <a16:creationId xmlns:a16="http://schemas.microsoft.com/office/drawing/2014/main" id="{A36D2011-9E99-44AA-8612-4EEBAAA5D036}"/>
              </a:ext>
            </a:extLst>
          </p:cNvPr>
          <p:cNvSpPr>
            <a:spLocks noGrp="1"/>
          </p:cNvSpPr>
          <p:nvPr>
            <p:ph type="pic" sz="quarter" idx="25" hasCustomPrompt="1"/>
          </p:nvPr>
        </p:nvSpPr>
        <p:spPr>
          <a:xfrm>
            <a:off x="7772400" y="2532888"/>
            <a:ext cx="457200" cy="457200"/>
          </a:xfrm>
        </p:spPr>
        <p:txBody>
          <a:bodyPr anchor="ctr"/>
          <a:lstStyle>
            <a:lvl1pPr algn="ctr">
              <a:buNone/>
              <a:defRPr sz="900"/>
            </a:lvl1pPr>
          </a:lstStyle>
          <a:p>
            <a:r>
              <a:rPr lang="en-US" dirty="0"/>
              <a:t>Icon</a:t>
            </a:r>
          </a:p>
        </p:txBody>
      </p:sp>
      <p:sp>
        <p:nvSpPr>
          <p:cNvPr id="24" name="Picture Placeholder 14">
            <a:extLst>
              <a:ext uri="{FF2B5EF4-FFF2-40B4-BE49-F238E27FC236}">
                <a16:creationId xmlns:a16="http://schemas.microsoft.com/office/drawing/2014/main" id="{80B0958E-0709-4604-ADAF-A6137275F31B}"/>
              </a:ext>
            </a:extLst>
          </p:cNvPr>
          <p:cNvSpPr>
            <a:spLocks noGrp="1"/>
          </p:cNvSpPr>
          <p:nvPr>
            <p:ph type="pic" sz="quarter" idx="26" hasCustomPrompt="1"/>
          </p:nvPr>
        </p:nvSpPr>
        <p:spPr>
          <a:xfrm>
            <a:off x="7772400" y="3630168"/>
            <a:ext cx="457200" cy="457200"/>
          </a:xfrm>
        </p:spPr>
        <p:txBody>
          <a:bodyPr anchor="ctr"/>
          <a:lstStyle>
            <a:lvl1pPr algn="ctr">
              <a:buNone/>
              <a:defRPr sz="900"/>
            </a:lvl1pPr>
          </a:lstStyle>
          <a:p>
            <a:r>
              <a:rPr lang="en-US" dirty="0"/>
              <a:t>Icon</a:t>
            </a:r>
          </a:p>
        </p:txBody>
      </p:sp>
      <p:sp>
        <p:nvSpPr>
          <p:cNvPr id="25" name="Picture Placeholder 14">
            <a:extLst>
              <a:ext uri="{FF2B5EF4-FFF2-40B4-BE49-F238E27FC236}">
                <a16:creationId xmlns:a16="http://schemas.microsoft.com/office/drawing/2014/main" id="{F4A09204-1398-472F-B713-0AD49188773D}"/>
              </a:ext>
            </a:extLst>
          </p:cNvPr>
          <p:cNvSpPr>
            <a:spLocks noGrp="1"/>
          </p:cNvSpPr>
          <p:nvPr>
            <p:ph type="pic" sz="quarter" idx="27" hasCustomPrompt="1"/>
          </p:nvPr>
        </p:nvSpPr>
        <p:spPr>
          <a:xfrm>
            <a:off x="7772400" y="4754880"/>
            <a:ext cx="457200" cy="457200"/>
          </a:xfrm>
        </p:spPr>
        <p:txBody>
          <a:bodyPr anchor="ctr"/>
          <a:lstStyle>
            <a:lvl1pPr algn="ctr">
              <a:buNone/>
              <a:defRPr sz="900"/>
            </a:lvl1pPr>
          </a:lstStyle>
          <a:p>
            <a:r>
              <a:rPr lang="en-US" dirty="0"/>
              <a:t>Icon</a:t>
            </a:r>
          </a:p>
        </p:txBody>
      </p:sp>
    </p:spTree>
    <p:extLst>
      <p:ext uri="{BB962C8B-B14F-4D97-AF65-F5344CB8AC3E}">
        <p14:creationId xmlns:p14="http://schemas.microsoft.com/office/powerpoint/2010/main" val="3439343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r>
              <a:rPr lang="en-US" dirty="0"/>
              <a:t>9/4/20XX</a:t>
            </a:r>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14009944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r>
              <a:rPr lang="en-US" dirty="0"/>
              <a:t>9/4/20XX</a:t>
            </a:r>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40603778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r>
              <a:rPr lang="en-US" dirty="0"/>
              <a:t>9/4/20XX</a:t>
            </a:r>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17772245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r>
              <a:rPr lang="en-US" dirty="0"/>
              <a:t>9/4/20XX</a:t>
            </a:r>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433248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5084064" y="1078992"/>
            <a:ext cx="6272784" cy="1536192"/>
          </a:xfrm>
        </p:spPr>
        <p:txBody>
          <a:bodyPr anchor="b">
            <a:normAutofit/>
          </a:bodyPr>
          <a:lstStyle>
            <a:lvl1pPr>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5084064" y="3355848"/>
            <a:ext cx="6272784" cy="2825496"/>
          </a:xfrm>
        </p:spPr>
        <p:txBody>
          <a:bodyPr/>
          <a:lstStyle>
            <a:lvl1pPr>
              <a:buNone/>
              <a:defRPr sz="1800"/>
            </a:lvl1pPr>
          </a:lstStyle>
          <a:p>
            <a:pPr lvl="0"/>
            <a:r>
              <a:rPr lang="en-US"/>
              <a:t>Click to edit Master text styles</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905256" y="6356350"/>
            <a:ext cx="2743200" cy="365125"/>
          </a:xfrm>
        </p:spPr>
        <p:txBody>
          <a:bodyPr/>
          <a:lstStyle/>
          <a:p>
            <a:r>
              <a:rPr lang="en-US" dirty="0"/>
              <a:t>9/4/20XX</a:t>
            </a:r>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a:xfrm>
            <a:off x="4041648"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
        <p:nvSpPr>
          <p:cNvPr id="7" name="Rectangle 6">
            <a:extLst>
              <a:ext uri="{FF2B5EF4-FFF2-40B4-BE49-F238E27FC236}">
                <a16:creationId xmlns:a16="http://schemas.microsoft.com/office/drawing/2014/main" id="{C3EEEC07-DA87-4415-8D6B-72E1B2686535}"/>
              </a:ext>
            </a:extLst>
          </p:cNvPr>
          <p:cNvSpPr/>
          <p:nvPr userDrawn="1"/>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3CC47E32-D289-4A1B-A3C7-A355CD5572E8}"/>
              </a:ext>
            </a:extLst>
          </p:cNvPr>
          <p:cNvSpPr/>
          <p:nvPr userDrawn="1"/>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457200" y="603504"/>
            <a:ext cx="4050792" cy="5577840"/>
          </a:xfrm>
        </p:spPr>
        <p:txBody>
          <a:bodyPr anchor="ct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81258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612648" y="1078992"/>
            <a:ext cx="6272784" cy="1536192"/>
          </a:xfrm>
        </p:spPr>
        <p:txBody>
          <a:bodyPr anchor="b">
            <a:normAutofit/>
          </a:bodyPr>
          <a:lstStyle>
            <a:lvl1pPr>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612648" y="3355848"/>
            <a:ext cx="6272784" cy="2825496"/>
          </a:xfrm>
        </p:spPr>
        <p:txBody>
          <a:bodyPr/>
          <a:lstStyle>
            <a:lvl1pPr marL="0" indent="0">
              <a:buNone/>
              <a:defRPr sz="1800"/>
            </a:lvl1pPr>
          </a:lstStyle>
          <a:p>
            <a:pPr lvl="0"/>
            <a:r>
              <a:rPr lang="en-US"/>
              <a:t>Click to edit Master text styles</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5605272" y="6356350"/>
            <a:ext cx="1280160" cy="365125"/>
          </a:xfrm>
        </p:spPr>
        <p:txBody>
          <a:bodyPr/>
          <a:lstStyle/>
          <a:p>
            <a:fld id="{A65A5C87-DF58-40C8-B092-1DE63DB4547E}" type="slidenum">
              <a:rPr lang="en-US" smtClean="0"/>
              <a:t>‹#›</a:t>
            </a:fld>
            <a:endParaRPr lang="en-US" dirty="0"/>
          </a:p>
        </p:txBody>
      </p:sp>
      <p:sp>
        <p:nvSpPr>
          <p:cNvPr id="7" name="Rectangle 6">
            <a:extLst>
              <a:ext uri="{FF2B5EF4-FFF2-40B4-BE49-F238E27FC236}">
                <a16:creationId xmlns:a16="http://schemas.microsoft.com/office/drawing/2014/main" id="{C3EEEC07-DA87-4415-8D6B-72E1B2686535}"/>
              </a:ext>
            </a:extLst>
          </p:cNvPr>
          <p:cNvSpPr/>
          <p:nvPr userDrawn="1"/>
        </p:nvSpPr>
        <p:spPr>
          <a:xfrm rot="5400000">
            <a:off x="850392" y="36576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p:nvPr>
        </p:nvSpPr>
        <p:spPr>
          <a:xfrm>
            <a:off x="7680960" y="4352544"/>
            <a:ext cx="4507992" cy="2505456"/>
          </a:xfrm>
        </p:spPr>
        <p:txBody>
          <a:bodyPr anchor="ctr"/>
          <a:lstStyle>
            <a:lvl1pPr algn="ctr">
              <a:buNone/>
              <a:defRPr/>
            </a:lvl1pPr>
          </a:lstStyle>
          <a:p>
            <a:r>
              <a:rPr lang="en-US"/>
              <a:t>Click icon to add picture</a:t>
            </a:r>
            <a:endParaRPr lang="en-US" dirty="0"/>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p:nvPr>
        </p:nvSpPr>
        <p:spPr>
          <a:xfrm>
            <a:off x="7680960" y="0"/>
            <a:ext cx="4507992" cy="4123944"/>
          </a:xfrm>
        </p:spPr>
        <p:txBody>
          <a:bodyPr anchor="ctr"/>
          <a:lstStyle>
            <a:lvl1pPr algn="ctr">
              <a:buNone/>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EFA3CC7-31ED-4E5A-87A6-AA1D8F4251FC}"/>
              </a:ext>
            </a:extLst>
          </p:cNvPr>
          <p:cNvSpPr/>
          <p:nvPr userDrawn="1"/>
        </p:nvSpPr>
        <p:spPr>
          <a:xfrm>
            <a:off x="640080" y="2675255"/>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178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541A812-4D3F-4D65-BA64-BA64E37F2C1D}"/>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1078992" y="1938528"/>
            <a:ext cx="7013448" cy="2990088"/>
          </a:xfrm>
        </p:spPr>
        <p:txBody>
          <a:bodyPr anchor="ctr">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613648" y="1938528"/>
            <a:ext cx="2688336" cy="2990088"/>
          </a:xfrm>
          <a:solidFill>
            <a:schemeClr val="accent1"/>
          </a:solidFill>
        </p:spPr>
        <p:txBody>
          <a:bodyPr anchor="ctr">
            <a:normAutofit/>
          </a:bodyPr>
          <a:lstStyle>
            <a:lvl1pPr marL="0" indent="0">
              <a:buNone/>
              <a:defRPr sz="2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2" name="Rectangle 11">
            <a:extLst>
              <a:ext uri="{FF2B5EF4-FFF2-40B4-BE49-F238E27FC236}">
                <a16:creationId xmlns:a16="http://schemas.microsoft.com/office/drawing/2014/main" id="{5716BBE9-8A9C-450B-A235-677945C7ED44}"/>
              </a:ext>
            </a:extLst>
          </p:cNvPr>
          <p:cNvSpPr/>
          <p:nvPr userDrawn="1"/>
        </p:nvSpPr>
        <p:spPr>
          <a:xfrm>
            <a:off x="609084" y="2965074"/>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9855E7BF-3629-4C02-98DF-CFC1C93CE036}"/>
              </a:ext>
            </a:extLst>
          </p:cNvPr>
          <p:cNvSpPr/>
          <p:nvPr userDrawn="1"/>
        </p:nvSpPr>
        <p:spPr>
          <a:xfrm rot="5400000">
            <a:off x="7360539" y="3424428"/>
            <a:ext cx="210312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3540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01852" y="6356350"/>
            <a:ext cx="2743200" cy="365125"/>
          </a:xfrm>
        </p:spPr>
        <p:txBody>
          <a:bodyPr/>
          <a:lstStyle/>
          <a:p>
            <a:r>
              <a:rPr lang="en-US" dirty="0"/>
              <a:t>9/4/20XX</a:t>
            </a:r>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3393869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ctr">
            <a:normAutofit/>
          </a:bodyPr>
          <a:lstStyle>
            <a:lvl1pPr algn="ctr">
              <a:defRPr sz="4800"/>
            </a:lvl1pPr>
          </a:lstStyle>
          <a:p>
            <a:r>
              <a:rPr lang="en-US"/>
              <a:t>Click to edit Master title style</a:t>
            </a:r>
            <a:endParaRPr lang="en-US" dirty="0"/>
          </a:p>
        </p:txBody>
      </p:sp>
      <p:sp useBgFill="1">
        <p:nvSpPr>
          <p:cNvPr id="4" name="Rectangle 3">
            <a:extLst>
              <a:ext uri="{FF2B5EF4-FFF2-40B4-BE49-F238E27FC236}">
                <a16:creationId xmlns:a16="http://schemas.microsoft.com/office/drawing/2014/main" id="{673635DF-99E4-4A0C-A272-D9FF87695DE7}"/>
              </a:ext>
            </a:extLst>
          </p:cNvPr>
          <p:cNvSpPr/>
          <p:nvPr userDrawn="1"/>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5590C76F-6331-4485-AA5B-D61483481F68}"/>
              </a:ext>
            </a:extLst>
          </p:cNvPr>
          <p:cNvSpPr/>
          <p:nvPr userDrawn="1"/>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a:solidFill>
            <a:schemeClr val="accent1"/>
          </a:solidFill>
        </p:spPr>
        <p:txBody>
          <a:bodyPr anchor="ctr">
            <a:normAutofit/>
          </a:bodyPr>
          <a:lstStyle>
            <a:lvl1pPr marL="0" indent="0">
              <a:buNone/>
              <a:defRPr sz="20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Date Placeholder 5">
            <a:extLst>
              <a:ext uri="{FF2B5EF4-FFF2-40B4-BE49-F238E27FC236}">
                <a16:creationId xmlns:a16="http://schemas.microsoft.com/office/drawing/2014/main" id="{ECB2BA4C-9ADA-41DB-B758-9E3CFECDF528}"/>
              </a:ext>
            </a:extLst>
          </p:cNvPr>
          <p:cNvSpPr>
            <a:spLocks noGrp="1"/>
          </p:cNvSpPr>
          <p:nvPr>
            <p:ph type="dt" sz="half" idx="10"/>
          </p:nvPr>
        </p:nvSpPr>
        <p:spPr>
          <a:xfrm>
            <a:off x="905256" y="6356350"/>
            <a:ext cx="2743200" cy="365125"/>
          </a:xfrm>
        </p:spPr>
        <p:txBody>
          <a:bodyPr/>
          <a:lstStyle/>
          <a:p>
            <a:r>
              <a:rPr lang="en-US" dirty="0"/>
              <a:t>9/4/20XX</a:t>
            </a:r>
          </a:p>
        </p:txBody>
      </p:sp>
      <p:sp>
        <p:nvSpPr>
          <p:cNvPr id="10" name="Footer Placeholder 9">
            <a:extLst>
              <a:ext uri="{FF2B5EF4-FFF2-40B4-BE49-F238E27FC236}">
                <a16:creationId xmlns:a16="http://schemas.microsoft.com/office/drawing/2014/main" id="{20957ADB-410A-48BE-AA95-3A708314B02A}"/>
              </a:ext>
            </a:extLst>
          </p:cNvPr>
          <p:cNvSpPr>
            <a:spLocks noGrp="1"/>
          </p:cNvSpPr>
          <p:nvPr>
            <p:ph type="ftr" sz="quarter" idx="11"/>
          </p:nvPr>
        </p:nvSpPr>
        <p:spPr/>
        <p:txBody>
          <a:bodyPr/>
          <a:lstStyle/>
          <a:p>
            <a:r>
              <a:rPr lang="en-US" dirty="0"/>
              <a:t>Presentation Title</a:t>
            </a:r>
          </a:p>
        </p:txBody>
      </p:sp>
      <p:sp>
        <p:nvSpPr>
          <p:cNvPr id="11" name="Slide Number Placeholder 10">
            <a:extLst>
              <a:ext uri="{FF2B5EF4-FFF2-40B4-BE49-F238E27FC236}">
                <a16:creationId xmlns:a16="http://schemas.microsoft.com/office/drawing/2014/main" id="{5112591B-8032-4FDF-9B26-8F505642C5C2}"/>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4244522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42F4163-FF9F-453F-99BB-82B8FDB0A1F9}"/>
              </a:ext>
            </a:extLst>
          </p:cNvPr>
          <p:cNvSpPr/>
          <p:nvPr userDrawn="1"/>
        </p:nvSpPr>
        <p:spPr>
          <a:xfrm>
            <a:off x="558209" y="-1"/>
            <a:ext cx="11167447" cy="1143717"/>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Picture Placeholder 14">
            <a:extLst>
              <a:ext uri="{FF2B5EF4-FFF2-40B4-BE49-F238E27FC236}">
                <a16:creationId xmlns:a16="http://schemas.microsoft.com/office/drawing/2014/main" id="{D9F91D62-7A39-4697-A73D-908DBA590EFB}"/>
              </a:ext>
            </a:extLst>
          </p:cNvPr>
          <p:cNvSpPr>
            <a:spLocks noGrp="1"/>
          </p:cNvSpPr>
          <p:nvPr>
            <p:ph type="pic" sz="quarter" idx="13" hasCustomPrompt="1"/>
          </p:nvPr>
        </p:nvSpPr>
        <p:spPr>
          <a:xfrm>
            <a:off x="5422392" y="2798064"/>
            <a:ext cx="1463040" cy="1481328"/>
          </a:xfrm>
        </p:spPr>
        <p:txBody>
          <a:bodyPr anchor="ctr"/>
          <a:lstStyle>
            <a:lvl1pPr algn="ctr">
              <a:buNone/>
              <a:defRPr/>
            </a:lvl1pPr>
          </a:lstStyle>
          <a:p>
            <a:r>
              <a:rPr lang="en-US" dirty="0"/>
              <a:t>Picture</a:t>
            </a:r>
          </a:p>
        </p:txBody>
      </p:sp>
      <p:sp>
        <p:nvSpPr>
          <p:cNvPr id="10" name="Picture Placeholder 14">
            <a:extLst>
              <a:ext uri="{FF2B5EF4-FFF2-40B4-BE49-F238E27FC236}">
                <a16:creationId xmlns:a16="http://schemas.microsoft.com/office/drawing/2014/main" id="{687A7A61-F904-44E0-837C-FB357932BC1E}"/>
              </a:ext>
            </a:extLst>
          </p:cNvPr>
          <p:cNvSpPr>
            <a:spLocks noGrp="1"/>
          </p:cNvSpPr>
          <p:nvPr>
            <p:ph type="pic" sz="quarter" idx="14" hasCustomPrompt="1"/>
          </p:nvPr>
        </p:nvSpPr>
        <p:spPr>
          <a:xfrm>
            <a:off x="576072" y="2798064"/>
            <a:ext cx="1463040" cy="1481328"/>
          </a:xfrm>
        </p:spPr>
        <p:txBody>
          <a:bodyPr anchor="ctr"/>
          <a:lstStyle>
            <a:lvl1pPr algn="ctr">
              <a:buNone/>
              <a:defRPr/>
            </a:lvl1pPr>
          </a:lstStyle>
          <a:p>
            <a:r>
              <a:rPr lang="en-US" dirty="0"/>
              <a:t>Picture</a:t>
            </a:r>
          </a:p>
        </p:txBody>
      </p:sp>
      <p:sp>
        <p:nvSpPr>
          <p:cNvPr id="16" name="Picture Placeholder 14">
            <a:extLst>
              <a:ext uri="{FF2B5EF4-FFF2-40B4-BE49-F238E27FC236}">
                <a16:creationId xmlns:a16="http://schemas.microsoft.com/office/drawing/2014/main" id="{6B8374DB-2C54-426F-9768-7B838BE1F98D}"/>
              </a:ext>
            </a:extLst>
          </p:cNvPr>
          <p:cNvSpPr>
            <a:spLocks noGrp="1"/>
          </p:cNvSpPr>
          <p:nvPr>
            <p:ph type="pic" sz="quarter" idx="21" hasCustomPrompt="1"/>
          </p:nvPr>
        </p:nvSpPr>
        <p:spPr>
          <a:xfrm>
            <a:off x="7845552" y="2798064"/>
            <a:ext cx="1463040" cy="1481328"/>
          </a:xfrm>
        </p:spPr>
        <p:txBody>
          <a:bodyPr anchor="ctr"/>
          <a:lstStyle>
            <a:lvl1pPr algn="ctr">
              <a:buNone/>
              <a:defRPr/>
            </a:lvl1pPr>
          </a:lstStyle>
          <a:p>
            <a:r>
              <a:rPr lang="en-US" dirty="0"/>
              <a:t>Picture</a:t>
            </a:r>
          </a:p>
        </p:txBody>
      </p:sp>
      <p:sp>
        <p:nvSpPr>
          <p:cNvPr id="27" name="Rectangle 26">
            <a:extLst>
              <a:ext uri="{FF2B5EF4-FFF2-40B4-BE49-F238E27FC236}">
                <a16:creationId xmlns:a16="http://schemas.microsoft.com/office/drawing/2014/main" id="{76763C05-47FB-4725-A20D-066889246220}"/>
              </a:ext>
            </a:extLst>
          </p:cNvPr>
          <p:cNvSpPr/>
          <p:nvPr userDrawn="1"/>
        </p:nvSpPr>
        <p:spPr>
          <a:xfrm>
            <a:off x="512064" y="219813"/>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Title 1">
            <a:extLst>
              <a:ext uri="{FF2B5EF4-FFF2-40B4-BE49-F238E27FC236}">
                <a16:creationId xmlns:a16="http://schemas.microsoft.com/office/drawing/2014/main" id="{9EDC39EC-C00D-4DE8-8828-E0E5AD579F19}"/>
              </a:ext>
            </a:extLst>
          </p:cNvPr>
          <p:cNvSpPr>
            <a:spLocks noGrp="1"/>
          </p:cNvSpPr>
          <p:nvPr>
            <p:ph type="title"/>
          </p:nvPr>
        </p:nvSpPr>
        <p:spPr>
          <a:xfrm>
            <a:off x="640080" y="0"/>
            <a:ext cx="10168128" cy="1143716"/>
          </a:xfrm>
        </p:spPr>
        <p:txBody>
          <a:bodyPr>
            <a:normAutofit/>
          </a:bodyPr>
          <a:lstStyle>
            <a:lvl1pPr>
              <a:defRPr sz="4000"/>
            </a:lvl1pPr>
          </a:lstStyle>
          <a:p>
            <a:r>
              <a:rPr lang="en-US" dirty="0"/>
              <a:t>Click to edit Master title style</a:t>
            </a:r>
          </a:p>
        </p:txBody>
      </p:sp>
      <p:sp>
        <p:nvSpPr>
          <p:cNvPr id="32" name="Picture Placeholder 14">
            <a:extLst>
              <a:ext uri="{FF2B5EF4-FFF2-40B4-BE49-F238E27FC236}">
                <a16:creationId xmlns:a16="http://schemas.microsoft.com/office/drawing/2014/main" id="{AC393A50-B0FA-44B0-850A-6E748DECA20A}"/>
              </a:ext>
            </a:extLst>
          </p:cNvPr>
          <p:cNvSpPr>
            <a:spLocks noGrp="1"/>
          </p:cNvSpPr>
          <p:nvPr>
            <p:ph type="pic" sz="quarter" idx="28" hasCustomPrompt="1"/>
          </p:nvPr>
        </p:nvSpPr>
        <p:spPr>
          <a:xfrm>
            <a:off x="2999232" y="2798064"/>
            <a:ext cx="1463040" cy="1481328"/>
          </a:xfrm>
        </p:spPr>
        <p:txBody>
          <a:bodyPr anchor="ctr"/>
          <a:lstStyle>
            <a:lvl1pPr algn="ctr">
              <a:buNone/>
              <a:defRPr/>
            </a:lvl1pPr>
          </a:lstStyle>
          <a:p>
            <a:r>
              <a:rPr lang="en-US" dirty="0"/>
              <a:t>Picture</a:t>
            </a:r>
          </a:p>
        </p:txBody>
      </p:sp>
      <p:sp>
        <p:nvSpPr>
          <p:cNvPr id="33" name="Picture Placeholder 14">
            <a:extLst>
              <a:ext uri="{FF2B5EF4-FFF2-40B4-BE49-F238E27FC236}">
                <a16:creationId xmlns:a16="http://schemas.microsoft.com/office/drawing/2014/main" id="{C19D18E3-AE27-4902-A5E1-1E388C8CA886}"/>
              </a:ext>
            </a:extLst>
          </p:cNvPr>
          <p:cNvSpPr>
            <a:spLocks noGrp="1"/>
          </p:cNvSpPr>
          <p:nvPr>
            <p:ph type="pic" sz="quarter" idx="29" hasCustomPrompt="1"/>
          </p:nvPr>
        </p:nvSpPr>
        <p:spPr>
          <a:xfrm>
            <a:off x="10268712" y="2798064"/>
            <a:ext cx="1463040" cy="1481328"/>
          </a:xfrm>
        </p:spPr>
        <p:txBody>
          <a:bodyPr anchor="ctr"/>
          <a:lstStyle>
            <a:lvl1pPr algn="ctr">
              <a:buNone/>
              <a:defRPr/>
            </a:lvl1pPr>
          </a:lstStyle>
          <a:p>
            <a:r>
              <a:rPr lang="en-US" dirty="0"/>
              <a:t>Picture</a:t>
            </a:r>
          </a:p>
        </p:txBody>
      </p:sp>
      <p:sp>
        <p:nvSpPr>
          <p:cNvPr id="11" name="Date Placeholder 10">
            <a:extLst>
              <a:ext uri="{FF2B5EF4-FFF2-40B4-BE49-F238E27FC236}">
                <a16:creationId xmlns:a16="http://schemas.microsoft.com/office/drawing/2014/main" id="{C4A1E4D4-19E0-496B-BBAF-99A720781C00}"/>
              </a:ext>
            </a:extLst>
          </p:cNvPr>
          <p:cNvSpPr>
            <a:spLocks noGrp="1"/>
          </p:cNvSpPr>
          <p:nvPr>
            <p:ph type="dt" sz="half" idx="32"/>
          </p:nvPr>
        </p:nvSpPr>
        <p:spPr>
          <a:xfrm>
            <a:off x="905256" y="6356350"/>
            <a:ext cx="2743200" cy="365125"/>
          </a:xfrm>
        </p:spPr>
        <p:txBody>
          <a:bodyPr/>
          <a:lstStyle/>
          <a:p>
            <a:r>
              <a:rPr lang="en-US" dirty="0"/>
              <a:t>9/4/20XX</a:t>
            </a:r>
          </a:p>
        </p:txBody>
      </p:sp>
      <p:sp>
        <p:nvSpPr>
          <p:cNvPr id="12" name="Footer Placeholder 11">
            <a:extLst>
              <a:ext uri="{FF2B5EF4-FFF2-40B4-BE49-F238E27FC236}">
                <a16:creationId xmlns:a16="http://schemas.microsoft.com/office/drawing/2014/main" id="{D0281C10-EAAA-4F45-8CC9-87F9F9116C21}"/>
              </a:ext>
            </a:extLst>
          </p:cNvPr>
          <p:cNvSpPr>
            <a:spLocks noGrp="1"/>
          </p:cNvSpPr>
          <p:nvPr>
            <p:ph type="ftr" sz="quarter" idx="33"/>
          </p:nvPr>
        </p:nvSpPr>
        <p:spPr/>
        <p:txBody>
          <a:bodyPr/>
          <a:lstStyle/>
          <a:p>
            <a:r>
              <a:rPr lang="en-US" dirty="0"/>
              <a:t>Presentation Title</a:t>
            </a:r>
          </a:p>
        </p:txBody>
      </p:sp>
      <p:sp>
        <p:nvSpPr>
          <p:cNvPr id="13" name="Slide Number Placeholder 12">
            <a:extLst>
              <a:ext uri="{FF2B5EF4-FFF2-40B4-BE49-F238E27FC236}">
                <a16:creationId xmlns:a16="http://schemas.microsoft.com/office/drawing/2014/main" id="{389175D6-43FD-42A2-8595-893FC3BFCDF6}"/>
              </a:ext>
            </a:extLst>
          </p:cNvPr>
          <p:cNvSpPr>
            <a:spLocks noGrp="1"/>
          </p:cNvSpPr>
          <p:nvPr>
            <p:ph type="sldNum" sz="quarter" idx="34"/>
          </p:nvPr>
        </p:nvSpPr>
        <p:spPr/>
        <p:txBody>
          <a:bodyPr/>
          <a:lstStyle/>
          <a:p>
            <a:fld id="{A65A5C87-DF58-40C8-B092-1DE63DB4547E}" type="slidenum">
              <a:rPr lang="en-US" smtClean="0"/>
              <a:t>‹#›</a:t>
            </a:fld>
            <a:endParaRPr lang="en-US" dirty="0"/>
          </a:p>
        </p:txBody>
      </p:sp>
      <p:sp>
        <p:nvSpPr>
          <p:cNvPr id="37" name="Text Placeholder 35">
            <a:extLst>
              <a:ext uri="{FF2B5EF4-FFF2-40B4-BE49-F238E27FC236}">
                <a16:creationId xmlns:a16="http://schemas.microsoft.com/office/drawing/2014/main" id="{28F74B10-F76D-4BBB-A284-01D5A0DF8BCB}"/>
              </a:ext>
            </a:extLst>
          </p:cNvPr>
          <p:cNvSpPr>
            <a:spLocks noGrp="1"/>
          </p:cNvSpPr>
          <p:nvPr>
            <p:ph type="body" sz="quarter" idx="36" hasCustomPrompt="1"/>
          </p:nvPr>
        </p:nvSpPr>
        <p:spPr>
          <a:xfrm>
            <a:off x="543153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8" name="Text Placeholder 35">
            <a:extLst>
              <a:ext uri="{FF2B5EF4-FFF2-40B4-BE49-F238E27FC236}">
                <a16:creationId xmlns:a16="http://schemas.microsoft.com/office/drawing/2014/main" id="{BD245DC2-6D7B-4AEE-B8EE-0D0E473AFFF5}"/>
              </a:ext>
            </a:extLst>
          </p:cNvPr>
          <p:cNvSpPr>
            <a:spLocks noGrp="1"/>
          </p:cNvSpPr>
          <p:nvPr>
            <p:ph type="body" sz="quarter" idx="37" hasCustomPrompt="1"/>
          </p:nvPr>
        </p:nvSpPr>
        <p:spPr>
          <a:xfrm>
            <a:off x="784555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39" name="Text Placeholder 35">
            <a:extLst>
              <a:ext uri="{FF2B5EF4-FFF2-40B4-BE49-F238E27FC236}">
                <a16:creationId xmlns:a16="http://schemas.microsoft.com/office/drawing/2014/main" id="{28069EAF-8C82-49CC-8A38-2ACAD26F7DE9}"/>
              </a:ext>
            </a:extLst>
          </p:cNvPr>
          <p:cNvSpPr>
            <a:spLocks noGrp="1"/>
          </p:cNvSpPr>
          <p:nvPr>
            <p:ph type="body" sz="quarter" idx="38" hasCustomPrompt="1"/>
          </p:nvPr>
        </p:nvSpPr>
        <p:spPr>
          <a:xfrm>
            <a:off x="10268712"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0" name="Text Placeholder 35">
            <a:extLst>
              <a:ext uri="{FF2B5EF4-FFF2-40B4-BE49-F238E27FC236}">
                <a16:creationId xmlns:a16="http://schemas.microsoft.com/office/drawing/2014/main" id="{DAA3B1CD-59B3-4B73-B91A-88CED1D8FDD6}"/>
              </a:ext>
            </a:extLst>
          </p:cNvPr>
          <p:cNvSpPr>
            <a:spLocks noGrp="1"/>
          </p:cNvSpPr>
          <p:nvPr>
            <p:ph type="body" sz="quarter" idx="39" hasCustomPrompt="1"/>
          </p:nvPr>
        </p:nvSpPr>
        <p:spPr>
          <a:xfrm>
            <a:off x="594360"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
        <p:nvSpPr>
          <p:cNvPr id="41" name="Text Placeholder 35">
            <a:extLst>
              <a:ext uri="{FF2B5EF4-FFF2-40B4-BE49-F238E27FC236}">
                <a16:creationId xmlns:a16="http://schemas.microsoft.com/office/drawing/2014/main" id="{C1FED6B0-DEB7-46E3-8038-FE6788AC24A9}"/>
              </a:ext>
            </a:extLst>
          </p:cNvPr>
          <p:cNvSpPr>
            <a:spLocks noGrp="1"/>
          </p:cNvSpPr>
          <p:nvPr>
            <p:ph type="body" sz="quarter" idx="35" hasCustomPrompt="1"/>
          </p:nvPr>
        </p:nvSpPr>
        <p:spPr>
          <a:xfrm>
            <a:off x="3008376" y="4489704"/>
            <a:ext cx="1462088" cy="649288"/>
          </a:xfrm>
        </p:spPr>
        <p:txBody>
          <a:bodyPr/>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a:r>
              <a:rPr lang="en-US" dirty="0"/>
              <a:t>Name</a:t>
            </a:r>
          </a:p>
          <a:p>
            <a:pPr lvl="1"/>
            <a:r>
              <a:rPr lang="en-US" dirty="0"/>
              <a:t>Title</a:t>
            </a:r>
          </a:p>
        </p:txBody>
      </p:sp>
    </p:spTree>
    <p:extLst>
      <p:ext uri="{BB962C8B-B14F-4D97-AF65-F5344CB8AC3E}">
        <p14:creationId xmlns:p14="http://schemas.microsoft.com/office/powerpoint/2010/main" val="431511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a:lstStyle/>
          <a:p>
            <a:r>
              <a:rPr lang="en-US" dirty="0"/>
              <a:t>9/4/20XX</a:t>
            </a:r>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Tree>
    <p:extLst>
      <p:ext uri="{BB962C8B-B14F-4D97-AF65-F5344CB8AC3E}">
        <p14:creationId xmlns:p14="http://schemas.microsoft.com/office/powerpoint/2010/main" val="1606934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3 colum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576072" y="2372650"/>
            <a:ext cx="329184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576072" y="3203688"/>
            <a:ext cx="3291840" cy="2968512"/>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4507992" y="2372650"/>
            <a:ext cx="329184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4507992" y="3203687"/>
            <a:ext cx="3291840" cy="2968511"/>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a:lstStyle/>
          <a:p>
            <a:r>
              <a:rPr lang="en-US" dirty="0"/>
              <a:t>9/4/20XX</a:t>
            </a:r>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A65A5C87-DF58-40C8-B092-1DE63DB4547E}" type="slidenum">
              <a:rPr lang="en-US" smtClean="0"/>
              <a:t>‹#›</a:t>
            </a:fld>
            <a:endParaRPr lang="en-US" dirty="0"/>
          </a:p>
        </p:txBody>
      </p:sp>
      <p:sp>
        <p:nvSpPr>
          <p:cNvPr id="14" name="Text Placeholder 4">
            <a:extLst>
              <a:ext uri="{FF2B5EF4-FFF2-40B4-BE49-F238E27FC236}">
                <a16:creationId xmlns:a16="http://schemas.microsoft.com/office/drawing/2014/main" id="{CE04853A-B5A7-418B-B49F-E718136614E0}"/>
              </a:ext>
            </a:extLst>
          </p:cNvPr>
          <p:cNvSpPr>
            <a:spLocks noGrp="1"/>
          </p:cNvSpPr>
          <p:nvPr>
            <p:ph type="body" sz="quarter" idx="13"/>
          </p:nvPr>
        </p:nvSpPr>
        <p:spPr>
          <a:xfrm>
            <a:off x="8439912" y="2372650"/>
            <a:ext cx="329184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a16="http://schemas.microsoft.com/office/drawing/2014/main" id="{D08E5547-BBB9-4D87-A012-6BC6B1330861}"/>
              </a:ext>
            </a:extLst>
          </p:cNvPr>
          <p:cNvSpPr>
            <a:spLocks noGrp="1"/>
          </p:cNvSpPr>
          <p:nvPr>
            <p:ph sz="quarter" idx="14"/>
          </p:nvPr>
        </p:nvSpPr>
        <p:spPr>
          <a:xfrm>
            <a:off x="8439912" y="3203687"/>
            <a:ext cx="3291840" cy="2968511"/>
          </a:xfrm>
        </p:spPr>
        <p:txBody>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02261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9/4/20XX</a:t>
            </a:r>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5A5C87-DF58-40C8-B092-1DE63DB4547E}" type="slidenum">
              <a:rPr lang="en-US" smtClean="0"/>
              <a:t>‹#›</a:t>
            </a:fld>
            <a:endParaRPr lang="en-US" dirty="0"/>
          </a:p>
        </p:txBody>
      </p:sp>
    </p:spTree>
    <p:extLst>
      <p:ext uri="{BB962C8B-B14F-4D97-AF65-F5344CB8AC3E}">
        <p14:creationId xmlns:p14="http://schemas.microsoft.com/office/powerpoint/2010/main" val="1785134420"/>
      </p:ext>
    </p:extLst>
  </p:cSld>
  <p:clrMap bg1="lt1" tx1="dk1" bg2="lt2" tx2="dk2" accent1="accent1" accent2="accent2" accent3="accent3" accent4="accent4" accent5="accent5" accent6="accent6" hlink="hlink" folHlink="folHlink"/>
  <p:sldLayoutIdLst>
    <p:sldLayoutId id="2147483721" r:id="rId1"/>
    <p:sldLayoutId id="2147483730" r:id="rId2"/>
    <p:sldLayoutId id="2147483731" r:id="rId3"/>
    <p:sldLayoutId id="2147483723" r:id="rId4"/>
    <p:sldLayoutId id="2147483722" r:id="rId5"/>
    <p:sldLayoutId id="2147483732" r:id="rId6"/>
    <p:sldLayoutId id="2147483736" r:id="rId7"/>
    <p:sldLayoutId id="2147483725" r:id="rId8"/>
    <p:sldLayoutId id="2147483733" r:id="rId9"/>
    <p:sldLayoutId id="2147483734" r:id="rId10"/>
    <p:sldLayoutId id="2147483735" r:id="rId11"/>
    <p:sldLayoutId id="2147483726" r:id="rId12"/>
    <p:sldLayoutId id="2147483727" r:id="rId13"/>
    <p:sldLayoutId id="2147483728" r:id="rId14"/>
    <p:sldLayoutId id="2147483729"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11.xml"/><Relationship Id="rId5" Type="http://schemas.openxmlformats.org/officeDocument/2006/relationships/image" Target="../media/image12.sv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1.xml"/><Relationship Id="rId7" Type="http://schemas.openxmlformats.org/officeDocument/2006/relationships/image" Target="../media/image2.jp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11" Type="http://schemas.openxmlformats.org/officeDocument/2006/relationships/image" Target="../media/image6.jpg"/><Relationship Id="rId5" Type="http://schemas.openxmlformats.org/officeDocument/2006/relationships/diagramColors" Target="../diagrams/colors1.xml"/><Relationship Id="rId10" Type="http://schemas.openxmlformats.org/officeDocument/2006/relationships/image" Target="../media/image5.jpeg"/><Relationship Id="rId4" Type="http://schemas.openxmlformats.org/officeDocument/2006/relationships/diagramQuickStyle" Target="../diagrams/quickStyle1.xml"/><Relationship Id="rId9" Type="http://schemas.openxmlformats.org/officeDocument/2006/relationships/image" Target="../media/image4.jpg"/></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D9D20-B4BB-42AA-8DDD-68CC9F1D95DB}"/>
              </a:ext>
            </a:extLst>
          </p:cNvPr>
          <p:cNvSpPr>
            <a:spLocks noGrp="1"/>
          </p:cNvSpPr>
          <p:nvPr>
            <p:ph type="ctrTitle"/>
          </p:nvPr>
        </p:nvSpPr>
        <p:spPr/>
        <p:txBody>
          <a:bodyPr>
            <a:normAutofit/>
          </a:bodyPr>
          <a:lstStyle/>
          <a:p>
            <a:r>
              <a:rPr lang="en-US" sz="2000" dirty="0"/>
              <a:t>MedXFormer</a:t>
            </a:r>
            <a:br>
              <a:rPr lang="en-US" sz="2000" dirty="0"/>
            </a:br>
            <a:r>
              <a:rPr lang="en-US" sz="2000" dirty="0"/>
              <a:t>Cross-Specialty Disease Diagnosis for Improved Clinical Outcomes</a:t>
            </a:r>
          </a:p>
        </p:txBody>
      </p:sp>
      <p:sp>
        <p:nvSpPr>
          <p:cNvPr id="3" name="Subtitle 2">
            <a:extLst>
              <a:ext uri="{FF2B5EF4-FFF2-40B4-BE49-F238E27FC236}">
                <a16:creationId xmlns:a16="http://schemas.microsoft.com/office/drawing/2014/main" id="{ED9E8FDB-60EE-45AE-BB89-9A561A61C2AC}"/>
              </a:ext>
            </a:extLst>
          </p:cNvPr>
          <p:cNvSpPr>
            <a:spLocks noGrp="1"/>
          </p:cNvSpPr>
          <p:nvPr>
            <p:ph type="subTitle" idx="1"/>
          </p:nvPr>
        </p:nvSpPr>
        <p:spPr/>
        <p:txBody>
          <a:bodyPr>
            <a:normAutofit/>
          </a:bodyPr>
          <a:lstStyle/>
          <a:p>
            <a:r>
              <a:rPr lang="en-US" sz="1600" b="1" dirty="0"/>
              <a:t>Authors:</a:t>
            </a:r>
            <a:r>
              <a:rPr lang="en-US" sz="1600" dirty="0"/>
              <a:t> </a:t>
            </a:r>
            <a:r>
              <a:rPr lang="en-US" sz="1600" dirty="0" err="1"/>
              <a:t>Charvi</a:t>
            </a:r>
            <a:r>
              <a:rPr lang="en-US" sz="1600" dirty="0"/>
              <a:t> Kusuma and Tarun Reddi</a:t>
            </a:r>
          </a:p>
        </p:txBody>
      </p:sp>
    </p:spTree>
    <p:extLst>
      <p:ext uri="{BB962C8B-B14F-4D97-AF65-F5344CB8AC3E}">
        <p14:creationId xmlns:p14="http://schemas.microsoft.com/office/powerpoint/2010/main" val="183373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92E3A-DB80-46C8-A227-EE0F7E87D747}"/>
              </a:ext>
            </a:extLst>
          </p:cNvPr>
          <p:cNvSpPr>
            <a:spLocks noGrp="1"/>
          </p:cNvSpPr>
          <p:nvPr>
            <p:ph type="title"/>
          </p:nvPr>
        </p:nvSpPr>
        <p:spPr/>
        <p:txBody>
          <a:bodyPr/>
          <a:lstStyle/>
          <a:p>
            <a:r>
              <a:rPr lang="en-US" dirty="0"/>
              <a:t>Thank you</a:t>
            </a:r>
          </a:p>
        </p:txBody>
      </p:sp>
      <p:pic>
        <p:nvPicPr>
          <p:cNvPr id="25" name="Online Image Placeholder 23" descr="User">
            <a:extLst>
              <a:ext uri="{FF2B5EF4-FFF2-40B4-BE49-F238E27FC236}">
                <a16:creationId xmlns:a16="http://schemas.microsoft.com/office/drawing/2014/main" id="{DD136AFE-38B3-4FAE-907B-277600FBDED5}"/>
              </a:ext>
            </a:extLst>
          </p:cNvPr>
          <p:cNvPicPr>
            <a:picLocks noGrp="1" noChangeAspect="1"/>
          </p:cNvPicPr>
          <p:nvPr>
            <p:ph type="pic" sz="quarter" idx="25"/>
          </p:nvPr>
        </p:nvPicPr>
        <p:blipFill rotWithShape="1">
          <a:blip r:embed="rId2">
            <a:extLst>
              <a:ext uri="{96DAC541-7B7A-43D3-8B79-37D633B846F1}">
                <asvg:svgBlip xmlns:asvg="http://schemas.microsoft.com/office/drawing/2016/SVG/main" r:embed="rId3"/>
              </a:ext>
            </a:extLst>
          </a:blip>
          <a:srcRect/>
          <a:stretch/>
        </p:blipFill>
        <p:spPr>
          <a:xfrm>
            <a:off x="8238565" y="2531194"/>
            <a:ext cx="457200" cy="457200"/>
          </a:xfrm>
          <a:prstGeom prst="rect">
            <a:avLst/>
          </a:prstGeom>
        </p:spPr>
      </p:pic>
      <p:sp>
        <p:nvSpPr>
          <p:cNvPr id="10" name="Text Placeholder 9">
            <a:extLst>
              <a:ext uri="{FF2B5EF4-FFF2-40B4-BE49-F238E27FC236}">
                <a16:creationId xmlns:a16="http://schemas.microsoft.com/office/drawing/2014/main" id="{82977D1C-657B-4FA7-B4A1-CD08EC61D37B}"/>
              </a:ext>
            </a:extLst>
          </p:cNvPr>
          <p:cNvSpPr>
            <a:spLocks noGrp="1"/>
          </p:cNvSpPr>
          <p:nvPr>
            <p:ph type="body" sz="quarter" idx="22"/>
          </p:nvPr>
        </p:nvSpPr>
        <p:spPr>
          <a:xfrm>
            <a:off x="7772400" y="3099816"/>
            <a:ext cx="3721100" cy="1106424"/>
          </a:xfrm>
        </p:spPr>
        <p:txBody>
          <a:bodyPr>
            <a:normAutofit lnSpcReduction="10000"/>
          </a:bodyPr>
          <a:lstStyle/>
          <a:p>
            <a:pPr marL="0" indent="0">
              <a:buNone/>
            </a:pPr>
            <a:r>
              <a:rPr lang="en-US" b="1" i="0" dirty="0" err="1">
                <a:solidFill>
                  <a:schemeClr val="tx1">
                    <a:lumMod val="85000"/>
                    <a:lumOff val="15000"/>
                  </a:schemeClr>
                </a:solidFill>
                <a:effectLst/>
                <a:latin typeface="Roboto" panose="02000000000000000000" pitchFamily="2" charset="0"/>
              </a:rPr>
              <a:t>Presentators</a:t>
            </a:r>
            <a:endParaRPr lang="en-US" sz="1600" b="1" dirty="0">
              <a:solidFill>
                <a:schemeClr val="tx1">
                  <a:lumMod val="85000"/>
                  <a:lumOff val="15000"/>
                </a:schemeClr>
              </a:solidFill>
            </a:endParaRPr>
          </a:p>
          <a:p>
            <a:pPr marL="285750" indent="-285750">
              <a:buFont typeface="Arial" panose="020B0604020202020204" pitchFamily="34" charset="0"/>
              <a:buChar char="•"/>
            </a:pPr>
            <a:r>
              <a:rPr lang="en-US" sz="1600" dirty="0" err="1"/>
              <a:t>Charvi</a:t>
            </a:r>
            <a:r>
              <a:rPr lang="en-US" sz="1600" dirty="0"/>
              <a:t> Kusuma</a:t>
            </a:r>
          </a:p>
          <a:p>
            <a:pPr marL="285750" indent="-285750">
              <a:buFont typeface="Arial" panose="020B0604020202020204" pitchFamily="34" charset="0"/>
              <a:buChar char="•"/>
            </a:pPr>
            <a:r>
              <a:rPr lang="en-US" dirty="0"/>
              <a:t>Tarun Reddi</a:t>
            </a:r>
            <a:endParaRPr lang="en-US" sz="1600" dirty="0"/>
          </a:p>
        </p:txBody>
      </p:sp>
      <p:sp>
        <p:nvSpPr>
          <p:cNvPr id="6" name="Date Placeholder 5">
            <a:extLst>
              <a:ext uri="{FF2B5EF4-FFF2-40B4-BE49-F238E27FC236}">
                <a16:creationId xmlns:a16="http://schemas.microsoft.com/office/drawing/2014/main" id="{D6C90EA9-2998-4A9C-A666-B38258E20B60}"/>
              </a:ext>
            </a:extLst>
          </p:cNvPr>
          <p:cNvSpPr>
            <a:spLocks noGrp="1"/>
          </p:cNvSpPr>
          <p:nvPr>
            <p:ph type="dt" sz="half" idx="18"/>
          </p:nvPr>
        </p:nvSpPr>
        <p:spPr/>
        <p:txBody>
          <a:bodyPr/>
          <a:lstStyle/>
          <a:p>
            <a:r>
              <a:rPr lang="en-US" dirty="0"/>
              <a:t>12/13/2024</a:t>
            </a:r>
          </a:p>
        </p:txBody>
      </p:sp>
      <p:sp>
        <p:nvSpPr>
          <p:cNvPr id="7" name="Footer Placeholder 6">
            <a:extLst>
              <a:ext uri="{FF2B5EF4-FFF2-40B4-BE49-F238E27FC236}">
                <a16:creationId xmlns:a16="http://schemas.microsoft.com/office/drawing/2014/main" id="{E1241EFF-1DFD-4B6D-BFDE-8E8B18833441}"/>
              </a:ext>
            </a:extLst>
          </p:cNvPr>
          <p:cNvSpPr>
            <a:spLocks noGrp="1"/>
          </p:cNvSpPr>
          <p:nvPr>
            <p:ph type="ftr" sz="quarter" idx="19"/>
          </p:nvPr>
        </p:nvSpPr>
        <p:spPr/>
        <p:txBody>
          <a:bodyPr/>
          <a:lstStyle/>
          <a:p>
            <a:r>
              <a:rPr lang="en-US" dirty="0"/>
              <a:t>CSE 573: Final Project Presentation</a:t>
            </a:r>
          </a:p>
        </p:txBody>
      </p:sp>
      <p:sp>
        <p:nvSpPr>
          <p:cNvPr id="8" name="Slide Number Placeholder 7">
            <a:extLst>
              <a:ext uri="{FF2B5EF4-FFF2-40B4-BE49-F238E27FC236}">
                <a16:creationId xmlns:a16="http://schemas.microsoft.com/office/drawing/2014/main" id="{A3BB8335-F249-4F37-8C3F-A672116EB876}"/>
              </a:ext>
            </a:extLst>
          </p:cNvPr>
          <p:cNvSpPr>
            <a:spLocks noGrp="1"/>
          </p:cNvSpPr>
          <p:nvPr>
            <p:ph type="sldNum" sz="quarter" idx="20"/>
          </p:nvPr>
        </p:nvSpPr>
        <p:spPr/>
        <p:txBody>
          <a:bodyPr/>
          <a:lstStyle/>
          <a:p>
            <a:fld id="{A65A5C87-DF58-40C8-B092-1DE63DB4547E}" type="slidenum">
              <a:rPr lang="en-US" smtClean="0"/>
              <a:t>10</a:t>
            </a:fld>
            <a:endParaRPr lang="en-US" dirty="0"/>
          </a:p>
        </p:txBody>
      </p:sp>
      <p:sp>
        <p:nvSpPr>
          <p:cNvPr id="33" name="TextBox 32">
            <a:extLst>
              <a:ext uri="{FF2B5EF4-FFF2-40B4-BE49-F238E27FC236}">
                <a16:creationId xmlns:a16="http://schemas.microsoft.com/office/drawing/2014/main" id="{B1760C86-9505-378A-4A76-D842B0B58AAF}"/>
              </a:ext>
            </a:extLst>
          </p:cNvPr>
          <p:cNvSpPr txBox="1"/>
          <p:nvPr/>
        </p:nvSpPr>
        <p:spPr>
          <a:xfrm>
            <a:off x="1056255" y="1876986"/>
            <a:ext cx="5184401" cy="4185761"/>
          </a:xfrm>
          <a:prstGeom prst="rect">
            <a:avLst/>
          </a:prstGeom>
          <a:noFill/>
        </p:spPr>
        <p:txBody>
          <a:bodyPr wrap="square" rtlCol="0">
            <a:spAutoFit/>
          </a:bodyPr>
          <a:lstStyle/>
          <a:p>
            <a:r>
              <a:rPr lang="en-US" sz="1400" b="1" dirty="0">
                <a:latin typeface="Aptos" panose="020B0604020202020204" pitchFamily="34" charset="0"/>
              </a:rPr>
              <a:t>Research Papers</a:t>
            </a:r>
          </a:p>
          <a:p>
            <a:pPr marL="285750" indent="-285750">
              <a:buFont typeface="Arial" panose="020B0604020202020204" pitchFamily="34" charset="0"/>
              <a:buChar char="•"/>
            </a:pPr>
            <a:r>
              <a:rPr lang="en-US" sz="1400" dirty="0">
                <a:latin typeface="Aptos" panose="020B0604020202020204" pitchFamily="34" charset="0"/>
              </a:rPr>
              <a:t>Vision Transformers in Medical Imaging: A Comprehensive Survey, </a:t>
            </a:r>
            <a:r>
              <a:rPr lang="en-US" sz="1100" i="1" dirty="0">
                <a:latin typeface="Aptos" panose="020B0604020202020204" pitchFamily="34" charset="0"/>
              </a:rPr>
              <a:t>Gupta, S., et al, 2023.</a:t>
            </a:r>
          </a:p>
          <a:p>
            <a:pPr marL="285750" indent="-285750">
              <a:buFont typeface="Arial" panose="020B0604020202020204" pitchFamily="34" charset="0"/>
              <a:buChar char="•"/>
            </a:pPr>
            <a:r>
              <a:rPr lang="en-US" sz="1400" dirty="0" err="1">
                <a:latin typeface="Aptos" panose="020B0604020202020204" pitchFamily="34" charset="0"/>
              </a:rPr>
              <a:t>LoRA</a:t>
            </a:r>
            <a:r>
              <a:rPr lang="en-US" sz="1400" dirty="0">
                <a:latin typeface="Aptos" panose="020B0604020202020204" pitchFamily="34" charset="0"/>
              </a:rPr>
              <a:t>: Low-Rank Adaptation of Large Language Models, </a:t>
            </a:r>
            <a:r>
              <a:rPr lang="en-US" sz="1100" i="1" dirty="0">
                <a:latin typeface="Aptos" panose="020B0604020202020204" pitchFamily="34" charset="0"/>
              </a:rPr>
              <a:t>Hu, E., et al, 2022.</a:t>
            </a:r>
          </a:p>
          <a:p>
            <a:pPr marL="285750" indent="-285750">
              <a:buFont typeface="Arial" panose="020B0604020202020204" pitchFamily="34" charset="0"/>
              <a:buChar char="•"/>
            </a:pPr>
            <a:r>
              <a:rPr lang="en-US" sz="1400" dirty="0">
                <a:latin typeface="Aptos" panose="020B0604020202020204" pitchFamily="34" charset="0"/>
              </a:rPr>
              <a:t>Transformers for Image Recognition at Scale, </a:t>
            </a:r>
            <a:r>
              <a:rPr lang="en-US" sz="1100" i="1" dirty="0" err="1">
                <a:latin typeface="Aptos" panose="020B0604020202020204" pitchFamily="34" charset="0"/>
              </a:rPr>
              <a:t>Dosovitskiy</a:t>
            </a:r>
            <a:r>
              <a:rPr lang="en-US" sz="1100" i="1" dirty="0">
                <a:latin typeface="Aptos" panose="020B0604020202020204" pitchFamily="34" charset="0"/>
              </a:rPr>
              <a:t>, A., et al,  2021.</a:t>
            </a:r>
          </a:p>
          <a:p>
            <a:pPr marL="285750" indent="-285750">
              <a:buFont typeface="Arial" panose="020B0604020202020204" pitchFamily="34" charset="0"/>
              <a:buChar char="•"/>
            </a:pPr>
            <a:r>
              <a:rPr lang="en-US" sz="1400" dirty="0" err="1">
                <a:latin typeface="Aptos" panose="020B0604020202020204" pitchFamily="34" charset="0"/>
              </a:rPr>
              <a:t>ViT</a:t>
            </a:r>
            <a:r>
              <a:rPr lang="en-US" sz="1400" dirty="0">
                <a:latin typeface="Aptos" panose="020B0604020202020204" pitchFamily="34" charset="0"/>
              </a:rPr>
              <a:t> for Kidney Cyst, Stone, and Tumor Detection, Scientific Reports, </a:t>
            </a:r>
            <a:r>
              <a:rPr lang="en-US" sz="1100" i="1" dirty="0">
                <a:latin typeface="Aptos" panose="020B0604020202020204" pitchFamily="34" charset="0"/>
              </a:rPr>
              <a:t>Islam, M.N., et al,  2022.</a:t>
            </a:r>
          </a:p>
          <a:p>
            <a:r>
              <a:rPr lang="en-US" sz="1400" b="1" dirty="0">
                <a:latin typeface="Aptos" panose="020B0604020202020204" pitchFamily="34" charset="0"/>
              </a:rPr>
              <a:t>Medical Imaging Datasets</a:t>
            </a:r>
          </a:p>
          <a:p>
            <a:pPr marL="285750" indent="-285750">
              <a:buFont typeface="Arial" panose="020B0604020202020204" pitchFamily="34" charset="0"/>
              <a:buChar char="•"/>
            </a:pPr>
            <a:r>
              <a:rPr lang="en-US" sz="1400" dirty="0">
                <a:latin typeface="Aptos" panose="020B0604020202020204" pitchFamily="34" charset="0"/>
              </a:rPr>
              <a:t>Skin Cancer: ISIC 2019 Challenge (ISIC), Kaggle.</a:t>
            </a:r>
          </a:p>
          <a:p>
            <a:pPr marL="285750" indent="-285750">
              <a:buFont typeface="Arial" panose="020B0604020202020204" pitchFamily="34" charset="0"/>
              <a:buChar char="•"/>
            </a:pPr>
            <a:r>
              <a:rPr lang="en-US" sz="1400" dirty="0">
                <a:latin typeface="Aptos" panose="020B0604020202020204" pitchFamily="34" charset="0"/>
              </a:rPr>
              <a:t>Brain Tumor: Kaggle, PMC.</a:t>
            </a:r>
          </a:p>
          <a:p>
            <a:pPr marL="285750" indent="-285750">
              <a:buFont typeface="Arial" panose="020B0604020202020204" pitchFamily="34" charset="0"/>
              <a:buChar char="•"/>
            </a:pPr>
            <a:r>
              <a:rPr lang="en-US" sz="1400" dirty="0">
                <a:latin typeface="Aptos" panose="020B0604020202020204" pitchFamily="34" charset="0"/>
              </a:rPr>
              <a:t>Retina OCT: Kaggle, PMC.</a:t>
            </a:r>
          </a:p>
          <a:p>
            <a:pPr marL="285750" indent="-285750">
              <a:buFont typeface="Arial" panose="020B0604020202020204" pitchFamily="34" charset="0"/>
              <a:buChar char="•"/>
            </a:pPr>
            <a:r>
              <a:rPr lang="en-US" sz="1400" dirty="0">
                <a:latin typeface="Aptos" panose="020B0604020202020204" pitchFamily="34" charset="0"/>
              </a:rPr>
              <a:t>Diabetic Retinopathy: Kaggle.</a:t>
            </a:r>
          </a:p>
          <a:p>
            <a:pPr marL="285750" indent="-285750">
              <a:buFont typeface="Arial" panose="020B0604020202020204" pitchFamily="34" charset="0"/>
              <a:buChar char="•"/>
            </a:pPr>
            <a:r>
              <a:rPr lang="en-US" sz="1400" dirty="0">
                <a:latin typeface="Aptos" panose="020B0604020202020204" pitchFamily="34" charset="0"/>
              </a:rPr>
              <a:t>Kidney: Kaggle.</a:t>
            </a:r>
          </a:p>
          <a:p>
            <a:r>
              <a:rPr lang="en-US" sz="1400" b="1" dirty="0">
                <a:latin typeface="Aptos" panose="020B0604020202020204" pitchFamily="34" charset="0"/>
              </a:rPr>
              <a:t>Libraries and Tools</a:t>
            </a:r>
          </a:p>
          <a:p>
            <a:pPr marL="285750" indent="-285750">
              <a:buFont typeface="Arial" panose="020B0604020202020204" pitchFamily="34" charset="0"/>
              <a:buChar char="•"/>
            </a:pPr>
            <a:r>
              <a:rPr lang="en-US" sz="1400" dirty="0">
                <a:latin typeface="Aptos" panose="020B0604020202020204" pitchFamily="34" charset="0"/>
              </a:rPr>
              <a:t>Transformers &amp; PEFT: Hugging Face.</a:t>
            </a:r>
          </a:p>
          <a:p>
            <a:pPr marL="285750" indent="-285750">
              <a:buFont typeface="Arial" panose="020B0604020202020204" pitchFamily="34" charset="0"/>
              <a:buChar char="•"/>
            </a:pPr>
            <a:r>
              <a:rPr lang="en-US" sz="1400" dirty="0">
                <a:latin typeface="Aptos" panose="020B0604020202020204" pitchFamily="34" charset="0"/>
              </a:rPr>
              <a:t>Image Processing: OpenCV.</a:t>
            </a:r>
          </a:p>
          <a:p>
            <a:pPr marL="285750" indent="-285750">
              <a:buFont typeface="Arial" panose="020B0604020202020204" pitchFamily="34" charset="0"/>
              <a:buChar char="•"/>
            </a:pPr>
            <a:r>
              <a:rPr lang="en-US" sz="1400" dirty="0">
                <a:latin typeface="Aptos" panose="020B0604020202020204" pitchFamily="34" charset="0"/>
              </a:rPr>
              <a:t>Metrics: </a:t>
            </a:r>
            <a:r>
              <a:rPr lang="en-US" sz="1400" dirty="0" err="1">
                <a:latin typeface="Aptos" panose="020B0604020202020204" pitchFamily="34" charset="0"/>
              </a:rPr>
              <a:t>PyTorch</a:t>
            </a:r>
            <a:r>
              <a:rPr lang="en-US" sz="1400" dirty="0">
                <a:latin typeface="Aptos" panose="020B0604020202020204" pitchFamily="34" charset="0"/>
              </a:rPr>
              <a:t>.</a:t>
            </a:r>
          </a:p>
        </p:txBody>
      </p:sp>
      <p:pic>
        <p:nvPicPr>
          <p:cNvPr id="34" name="Graphic 33" descr="Female Profile with solid fill">
            <a:extLst>
              <a:ext uri="{FF2B5EF4-FFF2-40B4-BE49-F238E27FC236}">
                <a16:creationId xmlns:a16="http://schemas.microsoft.com/office/drawing/2014/main" id="{A28E19A4-4B9B-9DF0-F441-A5911C3CD93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81365" y="2531194"/>
            <a:ext cx="457200" cy="457200"/>
          </a:xfrm>
          <a:prstGeom prst="rect">
            <a:avLst/>
          </a:prstGeom>
        </p:spPr>
      </p:pic>
      <p:sp>
        <p:nvSpPr>
          <p:cNvPr id="35" name="Title 1">
            <a:extLst>
              <a:ext uri="{FF2B5EF4-FFF2-40B4-BE49-F238E27FC236}">
                <a16:creationId xmlns:a16="http://schemas.microsoft.com/office/drawing/2014/main" id="{3C1579E0-CB8B-C8A2-5AE3-BAE413C401FB}"/>
              </a:ext>
            </a:extLst>
          </p:cNvPr>
          <p:cNvSpPr txBox="1">
            <a:spLocks/>
          </p:cNvSpPr>
          <p:nvPr/>
        </p:nvSpPr>
        <p:spPr>
          <a:xfrm>
            <a:off x="1065040" y="978408"/>
            <a:ext cx="4059936" cy="11064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2800" kern="1200">
                <a:solidFill>
                  <a:schemeClr val="tx1"/>
                </a:solidFill>
                <a:latin typeface="+mj-lt"/>
                <a:ea typeface="+mj-ea"/>
                <a:cs typeface="+mj-cs"/>
              </a:defRPr>
            </a:lvl1pPr>
          </a:lstStyle>
          <a:p>
            <a:r>
              <a:rPr lang="en-US" dirty="0"/>
              <a:t>References</a:t>
            </a:r>
          </a:p>
        </p:txBody>
      </p:sp>
      <p:cxnSp>
        <p:nvCxnSpPr>
          <p:cNvPr id="37" name="Straight Connector 36">
            <a:extLst>
              <a:ext uri="{FF2B5EF4-FFF2-40B4-BE49-F238E27FC236}">
                <a16:creationId xmlns:a16="http://schemas.microsoft.com/office/drawing/2014/main" id="{CBAD11DD-5BFD-0D9A-08C5-D9143C395AF3}"/>
              </a:ext>
            </a:extLst>
          </p:cNvPr>
          <p:cNvCxnSpPr>
            <a:cxnSpLocks/>
          </p:cNvCxnSpPr>
          <p:nvPr/>
        </p:nvCxnSpPr>
        <p:spPr>
          <a:xfrm>
            <a:off x="7781365" y="4455459"/>
            <a:ext cx="3712135" cy="0"/>
          </a:xfrm>
          <a:prstGeom prst="line">
            <a:avLst/>
          </a:prstGeom>
        </p:spPr>
        <p:style>
          <a:lnRef idx="1">
            <a:schemeClr val="accent1"/>
          </a:lnRef>
          <a:fillRef idx="0">
            <a:schemeClr val="accent1"/>
          </a:fillRef>
          <a:effectRef idx="0">
            <a:schemeClr val="accent1"/>
          </a:effectRef>
          <a:fontRef idx="minor">
            <a:schemeClr val="tx1"/>
          </a:fontRef>
        </p:style>
      </p:cxnSp>
      <p:sp>
        <p:nvSpPr>
          <p:cNvPr id="41" name="Text Placeholder 9">
            <a:extLst>
              <a:ext uri="{FF2B5EF4-FFF2-40B4-BE49-F238E27FC236}">
                <a16:creationId xmlns:a16="http://schemas.microsoft.com/office/drawing/2014/main" id="{14604E00-043E-D5B1-7BCD-77D586FE74EC}"/>
              </a:ext>
            </a:extLst>
          </p:cNvPr>
          <p:cNvSpPr txBox="1">
            <a:spLocks/>
          </p:cNvSpPr>
          <p:nvPr/>
        </p:nvSpPr>
        <p:spPr>
          <a:xfrm>
            <a:off x="7772400" y="4668012"/>
            <a:ext cx="3721100" cy="1106424"/>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16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This presentation is part of the final project for the CSE 573 course on Computer Vision and Image Processing.</a:t>
            </a:r>
          </a:p>
        </p:txBody>
      </p:sp>
    </p:spTree>
    <p:extLst>
      <p:ext uri="{BB962C8B-B14F-4D97-AF65-F5344CB8AC3E}">
        <p14:creationId xmlns:p14="http://schemas.microsoft.com/office/powerpoint/2010/main" val="1257752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01C14-7F4D-4D43-AB31-14E1B4AA1C63}"/>
              </a:ext>
            </a:extLst>
          </p:cNvPr>
          <p:cNvSpPr>
            <a:spLocks noGrp="1"/>
          </p:cNvSpPr>
          <p:nvPr>
            <p:ph type="title"/>
          </p:nvPr>
        </p:nvSpPr>
        <p:spPr/>
        <p:txBody>
          <a:bodyPr anchor="ctr"/>
          <a:lstStyle/>
          <a:p>
            <a:r>
              <a:rPr lang="en-US" dirty="0"/>
              <a:t>Project Overview</a:t>
            </a:r>
          </a:p>
        </p:txBody>
      </p:sp>
      <p:sp>
        <p:nvSpPr>
          <p:cNvPr id="3" name="Content Placeholder 2">
            <a:extLst>
              <a:ext uri="{FF2B5EF4-FFF2-40B4-BE49-F238E27FC236}">
                <a16:creationId xmlns:a16="http://schemas.microsoft.com/office/drawing/2014/main" id="{04141C1E-7FB9-4FD0-9195-B9ADFD18ADC1}"/>
              </a:ext>
            </a:extLst>
          </p:cNvPr>
          <p:cNvSpPr>
            <a:spLocks noGrp="1"/>
          </p:cNvSpPr>
          <p:nvPr>
            <p:ph idx="1"/>
          </p:nvPr>
        </p:nvSpPr>
        <p:spPr>
          <a:xfrm>
            <a:off x="593598" y="3065369"/>
            <a:ext cx="6272784" cy="3317885"/>
          </a:xfrm>
        </p:spPr>
        <p:txBody>
          <a:bodyPr>
            <a:noAutofit/>
          </a:bodyPr>
          <a:lstStyle/>
          <a:p>
            <a:r>
              <a:rPr lang="en-US" sz="1400" b="1" dirty="0"/>
              <a:t>Objective:</a:t>
            </a:r>
            <a:r>
              <a:rPr lang="en-US" sz="1400" dirty="0"/>
              <a:t> Develop a unified model for diagnosing skin cancer, brain tumors, retinal disorders, diabetic complications, and kidney abnormalities.</a:t>
            </a:r>
          </a:p>
          <a:p>
            <a:r>
              <a:rPr lang="en-US" sz="1400" b="1" dirty="0"/>
              <a:t>State of the Art:</a:t>
            </a:r>
            <a:r>
              <a:rPr lang="en-US" sz="1400" dirty="0"/>
              <a:t> Latest PEFT techniques (</a:t>
            </a:r>
            <a:r>
              <a:rPr lang="en-US" sz="1400" dirty="0" err="1"/>
              <a:t>LoRA</a:t>
            </a:r>
            <a:r>
              <a:rPr lang="en-US" sz="1400" dirty="0"/>
              <a:t>, </a:t>
            </a:r>
            <a:r>
              <a:rPr lang="en-US" sz="1400" dirty="0" err="1"/>
              <a:t>AdaLoRA</a:t>
            </a:r>
            <a:r>
              <a:rPr lang="en-US" sz="1400" dirty="0"/>
              <a:t>, </a:t>
            </a:r>
            <a:r>
              <a:rPr lang="en-US" sz="1400" dirty="0" err="1"/>
              <a:t>LoHA</a:t>
            </a:r>
            <a:r>
              <a:rPr lang="en-US" sz="1400" dirty="0"/>
              <a:t>, etc.) and advanced preprocessing methods.</a:t>
            </a:r>
          </a:p>
          <a:p>
            <a:r>
              <a:rPr lang="en-US" sz="1400" b="1" dirty="0"/>
              <a:t>Inputs/Outputs: </a:t>
            </a:r>
          </a:p>
          <a:p>
            <a:pPr marL="285750" indent="-285750">
              <a:buFontTx/>
              <a:buChar char="-"/>
            </a:pPr>
            <a:r>
              <a:rPr lang="en-US" sz="1400" dirty="0"/>
              <a:t>Inputs: MRI, OCT, </a:t>
            </a:r>
            <a:r>
              <a:rPr lang="en-US" sz="1400" dirty="0" err="1"/>
              <a:t>dermatoscopy</a:t>
            </a:r>
            <a:r>
              <a:rPr lang="en-US" sz="1400" dirty="0"/>
              <a:t>, fundus, and ultrasound images.</a:t>
            </a:r>
          </a:p>
          <a:p>
            <a:pPr marL="285750" indent="-285750">
              <a:buFontTx/>
              <a:buChar char="-"/>
            </a:pPr>
            <a:r>
              <a:rPr lang="en-US" sz="1400" dirty="0"/>
              <a:t>Outputs: Predicted labels and confidence scores.</a:t>
            </a:r>
          </a:p>
          <a:p>
            <a:r>
              <a:rPr lang="en-US" sz="1400" b="1" dirty="0"/>
              <a:t>Contributions:</a:t>
            </a:r>
            <a:r>
              <a:rPr lang="en-US" sz="1400" dirty="0"/>
              <a:t> Unified model with diverse datasets, efficient fine-tuning, and preprocessing pipeline.</a:t>
            </a:r>
          </a:p>
        </p:txBody>
      </p:sp>
      <p:pic>
        <p:nvPicPr>
          <p:cNvPr id="18" name="Picture Placeholder 17" descr="Red chaotic lines with blue dots">
            <a:extLst>
              <a:ext uri="{FF2B5EF4-FFF2-40B4-BE49-F238E27FC236}">
                <a16:creationId xmlns:a16="http://schemas.microsoft.com/office/drawing/2014/main" id="{1A615CC8-9DF3-484C-8E7E-BA035F939002}"/>
              </a:ext>
            </a:extLst>
          </p:cNvPr>
          <p:cNvPicPr>
            <a:picLocks noGrp="1" noChangeAspect="1"/>
          </p:cNvPicPr>
          <p:nvPr>
            <p:ph type="pic" sz="quarter" idx="14"/>
          </p:nvPr>
        </p:nvPicPr>
        <p:blipFill>
          <a:blip r:embed="rId2"/>
          <a:srcRect l="13562" r="13562"/>
          <a:stretch/>
        </p:blipFill>
        <p:spPr>
          <a:xfrm>
            <a:off x="7400925" y="1"/>
            <a:ext cx="4791075" cy="6857999"/>
          </a:xfrm>
        </p:spPr>
      </p:pic>
      <p:sp>
        <p:nvSpPr>
          <p:cNvPr id="4" name="Slide Number Placeholder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a:lstStyle/>
          <a:p>
            <a:fld id="{A65A5C87-DF58-40C8-B092-1DE63DB4547E}" type="slidenum">
              <a:rPr lang="en-US" smtClean="0"/>
              <a:pPr/>
              <a:t>2</a:t>
            </a:fld>
            <a:endParaRPr lang="en-US" dirty="0"/>
          </a:p>
        </p:txBody>
      </p:sp>
    </p:spTree>
    <p:extLst>
      <p:ext uri="{BB962C8B-B14F-4D97-AF65-F5344CB8AC3E}">
        <p14:creationId xmlns:p14="http://schemas.microsoft.com/office/powerpoint/2010/main" val="1471384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3B0FAD77-BC9B-4F5F-94D5-AA246F14F9D9}"/>
              </a:ext>
            </a:extLst>
          </p:cNvPr>
          <p:cNvSpPr>
            <a:spLocks noGrp="1"/>
          </p:cNvSpPr>
          <p:nvPr>
            <p:ph type="title"/>
          </p:nvPr>
        </p:nvSpPr>
        <p:spPr/>
        <p:txBody>
          <a:bodyPr/>
          <a:lstStyle/>
          <a:p>
            <a:r>
              <a:rPr lang="en-US" dirty="0"/>
              <a:t> Approach</a:t>
            </a:r>
          </a:p>
        </p:txBody>
      </p:sp>
      <p:sp>
        <p:nvSpPr>
          <p:cNvPr id="13" name="Date Placeholder 12">
            <a:extLst>
              <a:ext uri="{FF2B5EF4-FFF2-40B4-BE49-F238E27FC236}">
                <a16:creationId xmlns:a16="http://schemas.microsoft.com/office/drawing/2014/main" id="{4247F24F-FEDE-4BA9-AF7F-3B64E28D080E}"/>
              </a:ext>
            </a:extLst>
          </p:cNvPr>
          <p:cNvSpPr>
            <a:spLocks noGrp="1"/>
          </p:cNvSpPr>
          <p:nvPr>
            <p:ph type="dt" sz="half" idx="32"/>
          </p:nvPr>
        </p:nvSpPr>
        <p:spPr/>
        <p:txBody>
          <a:bodyPr/>
          <a:lstStyle/>
          <a:p>
            <a:r>
              <a:rPr lang="en-US" dirty="0"/>
              <a:t>12/13/2024</a:t>
            </a:r>
          </a:p>
        </p:txBody>
      </p:sp>
      <p:sp>
        <p:nvSpPr>
          <p:cNvPr id="14" name="Footer Placeholder 13">
            <a:extLst>
              <a:ext uri="{FF2B5EF4-FFF2-40B4-BE49-F238E27FC236}">
                <a16:creationId xmlns:a16="http://schemas.microsoft.com/office/drawing/2014/main" id="{08C90A15-9E96-4CA9-83EA-49AB7F1981AE}"/>
              </a:ext>
            </a:extLst>
          </p:cNvPr>
          <p:cNvSpPr>
            <a:spLocks noGrp="1"/>
          </p:cNvSpPr>
          <p:nvPr>
            <p:ph type="ftr" sz="quarter" idx="33"/>
          </p:nvPr>
        </p:nvSpPr>
        <p:spPr/>
        <p:txBody>
          <a:bodyPr/>
          <a:lstStyle/>
          <a:p>
            <a:r>
              <a:rPr lang="en-US" dirty="0"/>
              <a:t>CSE 573: Final Project Presentation</a:t>
            </a:r>
          </a:p>
        </p:txBody>
      </p:sp>
      <p:sp>
        <p:nvSpPr>
          <p:cNvPr id="15" name="Slide Number Placeholder 14">
            <a:extLst>
              <a:ext uri="{FF2B5EF4-FFF2-40B4-BE49-F238E27FC236}">
                <a16:creationId xmlns:a16="http://schemas.microsoft.com/office/drawing/2014/main" id="{BFF618EE-5A1C-450F-9B69-114AD2057982}"/>
              </a:ext>
            </a:extLst>
          </p:cNvPr>
          <p:cNvSpPr>
            <a:spLocks noGrp="1"/>
          </p:cNvSpPr>
          <p:nvPr>
            <p:ph type="sldNum" sz="quarter" idx="34"/>
          </p:nvPr>
        </p:nvSpPr>
        <p:spPr/>
        <p:txBody>
          <a:bodyPr/>
          <a:lstStyle/>
          <a:p>
            <a:fld id="{A65A5C87-DF58-40C8-B092-1DE63DB4547E}" type="slidenum">
              <a:rPr lang="en-US" smtClean="0"/>
              <a:pPr/>
              <a:t>3</a:t>
            </a:fld>
            <a:endParaRPr lang="en-US" dirty="0"/>
          </a:p>
        </p:txBody>
      </p:sp>
      <p:sp>
        <p:nvSpPr>
          <p:cNvPr id="37" name="Content Placeholder 2">
            <a:extLst>
              <a:ext uri="{FF2B5EF4-FFF2-40B4-BE49-F238E27FC236}">
                <a16:creationId xmlns:a16="http://schemas.microsoft.com/office/drawing/2014/main" id="{987DE5E4-032F-98AA-3A4E-DCD2D1CCF8EA}"/>
              </a:ext>
            </a:extLst>
          </p:cNvPr>
          <p:cNvSpPr txBox="1">
            <a:spLocks/>
          </p:cNvSpPr>
          <p:nvPr/>
        </p:nvSpPr>
        <p:spPr>
          <a:xfrm>
            <a:off x="603103" y="1524000"/>
            <a:ext cx="10985794" cy="3962400"/>
          </a:xfrm>
          <a:prstGeom prst="rect">
            <a:avLst/>
          </a:prstGeom>
        </p:spPr>
        <p:txBody>
          <a:bodyPr numCol="2">
            <a:normAutofit fontScale="92500" lnSpcReduction="10000"/>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t>Core Algorithms</a:t>
            </a:r>
          </a:p>
          <a:p>
            <a:pPr marL="0" indent="0">
              <a:buNone/>
            </a:pPr>
            <a:r>
              <a:rPr lang="en-US" sz="1800" b="1" dirty="0"/>
              <a:t>Vision Transformer (</a:t>
            </a:r>
            <a:r>
              <a:rPr lang="en-US" sz="1800" b="1" dirty="0" err="1"/>
              <a:t>ViT</a:t>
            </a:r>
            <a:r>
              <a:rPr lang="en-US" sz="1800" b="1" dirty="0"/>
              <a:t>):</a:t>
            </a:r>
            <a:r>
              <a:rPr lang="en-US" sz="1800" dirty="0"/>
              <a:t> Base model for classification.</a:t>
            </a:r>
          </a:p>
          <a:p>
            <a:pPr marL="0" indent="0">
              <a:buNone/>
            </a:pPr>
            <a:r>
              <a:rPr lang="en-US" sz="1800" b="1" dirty="0"/>
              <a:t>Preprocessing Filters: </a:t>
            </a:r>
          </a:p>
          <a:p>
            <a:r>
              <a:rPr lang="en-US" sz="1800" dirty="0"/>
              <a:t>CLAHE for contrast enhancement. </a:t>
            </a:r>
          </a:p>
          <a:p>
            <a:r>
              <a:rPr lang="en-US" sz="1800" dirty="0"/>
              <a:t>Gaussian Blur for noise reduction. </a:t>
            </a:r>
          </a:p>
          <a:p>
            <a:r>
              <a:rPr lang="en-US" sz="1800" dirty="0"/>
              <a:t>Canny Edge Detection for edge highlighting.</a:t>
            </a:r>
          </a:p>
          <a:p>
            <a:pPr marL="0" indent="0">
              <a:buNone/>
            </a:pPr>
            <a:r>
              <a:rPr lang="en-US" sz="1800" b="1" dirty="0"/>
              <a:t>PEFT Techniques: </a:t>
            </a:r>
            <a:r>
              <a:rPr lang="en-US" sz="1800" dirty="0" err="1"/>
              <a:t>LoRA</a:t>
            </a:r>
            <a:r>
              <a:rPr lang="en-US" sz="1800" dirty="0"/>
              <a:t>, </a:t>
            </a:r>
            <a:r>
              <a:rPr lang="en-US" sz="1800" dirty="0" err="1"/>
              <a:t>AdaLoRA</a:t>
            </a:r>
            <a:r>
              <a:rPr lang="en-US" sz="1800" dirty="0"/>
              <a:t>, </a:t>
            </a:r>
            <a:r>
              <a:rPr lang="en-US" sz="1800" dirty="0" err="1"/>
              <a:t>LoHA</a:t>
            </a:r>
            <a:r>
              <a:rPr lang="en-US" sz="1800" dirty="0"/>
              <a:t>, </a:t>
            </a:r>
            <a:r>
              <a:rPr lang="en-US" sz="1800" dirty="0" err="1"/>
              <a:t>LoKr</a:t>
            </a:r>
            <a:r>
              <a:rPr lang="en-US" sz="1800" dirty="0"/>
              <a:t>, IA3.</a:t>
            </a:r>
          </a:p>
          <a:p>
            <a:pPr marL="0" indent="0">
              <a:buNone/>
            </a:pPr>
            <a:r>
              <a:rPr lang="en-US" sz="1800" b="1" dirty="0"/>
              <a:t>Strengths: </a:t>
            </a:r>
            <a:r>
              <a:rPr lang="en-US" sz="1800" dirty="0"/>
              <a:t>High accuracy and efficiency. </a:t>
            </a:r>
          </a:p>
          <a:p>
            <a:pPr marL="0" indent="0">
              <a:buNone/>
            </a:pPr>
            <a:r>
              <a:rPr lang="en-US" sz="1800" b="1" dirty="0"/>
              <a:t>Challenges: </a:t>
            </a:r>
            <a:r>
              <a:rPr lang="en-US" sz="1800" dirty="0"/>
              <a:t>Computational demands and dataset sensitivity.</a:t>
            </a:r>
          </a:p>
          <a:p>
            <a:pPr marL="0" indent="0">
              <a:buNone/>
            </a:pPr>
            <a:r>
              <a:rPr lang="en-US" sz="1800" b="1" dirty="0"/>
              <a:t>Key Components:</a:t>
            </a:r>
          </a:p>
          <a:p>
            <a:r>
              <a:rPr lang="en-US" sz="1800" dirty="0"/>
              <a:t>Custom preprocessing pipelines for dataset-specific optimization.</a:t>
            </a:r>
          </a:p>
          <a:p>
            <a:r>
              <a:rPr lang="en-US" sz="1800" dirty="0"/>
              <a:t>PEFT adapter integration for task-specific fine-tuning.</a:t>
            </a:r>
          </a:p>
          <a:p>
            <a:r>
              <a:rPr lang="en-US" sz="1800" dirty="0"/>
              <a:t>Unified training, evaluation, and inference pipelines.</a:t>
            </a:r>
          </a:p>
          <a:p>
            <a:pPr marL="0" indent="0">
              <a:buNone/>
            </a:pPr>
            <a:r>
              <a:rPr lang="en-US" sz="1800" b="1" dirty="0"/>
              <a:t>Online Resources:</a:t>
            </a:r>
          </a:p>
          <a:p>
            <a:r>
              <a:rPr lang="en-US" sz="1800" dirty="0"/>
              <a:t>Hugging Face for </a:t>
            </a:r>
            <a:r>
              <a:rPr lang="en-US" sz="1800" dirty="0" err="1"/>
              <a:t>ViT</a:t>
            </a:r>
            <a:r>
              <a:rPr lang="en-US" sz="1800" dirty="0"/>
              <a:t> and PEFT implementations.</a:t>
            </a:r>
          </a:p>
          <a:p>
            <a:r>
              <a:rPr lang="en-US" sz="1800" dirty="0"/>
              <a:t>OpenCV for image </a:t>
            </a:r>
            <a:r>
              <a:rPr lang="en-US" sz="1800" dirty="0" err="1"/>
              <a:t>filters.PyTorch</a:t>
            </a:r>
            <a:r>
              <a:rPr lang="en-US" sz="1800" dirty="0"/>
              <a:t> for metrics and loss functions.</a:t>
            </a:r>
          </a:p>
        </p:txBody>
      </p:sp>
    </p:spTree>
    <p:extLst>
      <p:ext uri="{BB962C8B-B14F-4D97-AF65-F5344CB8AC3E}">
        <p14:creationId xmlns:p14="http://schemas.microsoft.com/office/powerpoint/2010/main" val="3352130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3B0FAD77-BC9B-4F5F-94D5-AA246F14F9D9}"/>
              </a:ext>
            </a:extLst>
          </p:cNvPr>
          <p:cNvSpPr>
            <a:spLocks noGrp="1"/>
          </p:cNvSpPr>
          <p:nvPr>
            <p:ph type="title"/>
          </p:nvPr>
        </p:nvSpPr>
        <p:spPr/>
        <p:txBody>
          <a:bodyPr/>
          <a:lstStyle/>
          <a:p>
            <a:r>
              <a:rPr lang="en-US" dirty="0"/>
              <a:t> Experimental Protocol</a:t>
            </a:r>
          </a:p>
        </p:txBody>
      </p:sp>
      <p:sp>
        <p:nvSpPr>
          <p:cNvPr id="13" name="Date Placeholder 12">
            <a:extLst>
              <a:ext uri="{FF2B5EF4-FFF2-40B4-BE49-F238E27FC236}">
                <a16:creationId xmlns:a16="http://schemas.microsoft.com/office/drawing/2014/main" id="{4247F24F-FEDE-4BA9-AF7F-3B64E28D080E}"/>
              </a:ext>
            </a:extLst>
          </p:cNvPr>
          <p:cNvSpPr>
            <a:spLocks noGrp="1"/>
          </p:cNvSpPr>
          <p:nvPr>
            <p:ph type="dt" sz="half" idx="32"/>
          </p:nvPr>
        </p:nvSpPr>
        <p:spPr/>
        <p:txBody>
          <a:bodyPr/>
          <a:lstStyle/>
          <a:p>
            <a:r>
              <a:rPr lang="en-US" dirty="0"/>
              <a:t>12/13/2024</a:t>
            </a:r>
          </a:p>
        </p:txBody>
      </p:sp>
      <p:sp>
        <p:nvSpPr>
          <p:cNvPr id="14" name="Footer Placeholder 13">
            <a:extLst>
              <a:ext uri="{FF2B5EF4-FFF2-40B4-BE49-F238E27FC236}">
                <a16:creationId xmlns:a16="http://schemas.microsoft.com/office/drawing/2014/main" id="{08C90A15-9E96-4CA9-83EA-49AB7F1981AE}"/>
              </a:ext>
            </a:extLst>
          </p:cNvPr>
          <p:cNvSpPr>
            <a:spLocks noGrp="1"/>
          </p:cNvSpPr>
          <p:nvPr>
            <p:ph type="ftr" sz="quarter" idx="33"/>
          </p:nvPr>
        </p:nvSpPr>
        <p:spPr/>
        <p:txBody>
          <a:bodyPr/>
          <a:lstStyle/>
          <a:p>
            <a:r>
              <a:rPr lang="en-US" dirty="0"/>
              <a:t>CSE 573: Final Project Presentation</a:t>
            </a:r>
          </a:p>
        </p:txBody>
      </p:sp>
      <p:sp>
        <p:nvSpPr>
          <p:cNvPr id="15" name="Slide Number Placeholder 14">
            <a:extLst>
              <a:ext uri="{FF2B5EF4-FFF2-40B4-BE49-F238E27FC236}">
                <a16:creationId xmlns:a16="http://schemas.microsoft.com/office/drawing/2014/main" id="{BFF618EE-5A1C-450F-9B69-114AD2057982}"/>
              </a:ext>
            </a:extLst>
          </p:cNvPr>
          <p:cNvSpPr>
            <a:spLocks noGrp="1"/>
          </p:cNvSpPr>
          <p:nvPr>
            <p:ph type="sldNum" sz="quarter" idx="34"/>
          </p:nvPr>
        </p:nvSpPr>
        <p:spPr/>
        <p:txBody>
          <a:bodyPr/>
          <a:lstStyle/>
          <a:p>
            <a:fld id="{A65A5C87-DF58-40C8-B092-1DE63DB4547E}" type="slidenum">
              <a:rPr lang="en-US" smtClean="0"/>
              <a:pPr/>
              <a:t>4</a:t>
            </a:fld>
            <a:endParaRPr lang="en-US" dirty="0"/>
          </a:p>
        </p:txBody>
      </p:sp>
      <p:graphicFrame>
        <p:nvGraphicFramePr>
          <p:cNvPr id="7" name="Content Placeholder 3" descr="timeline">
            <a:extLst>
              <a:ext uri="{FF2B5EF4-FFF2-40B4-BE49-F238E27FC236}">
                <a16:creationId xmlns:a16="http://schemas.microsoft.com/office/drawing/2014/main" id="{D4C0A14D-825C-25CF-1568-0F375DEE48C7}"/>
              </a:ext>
            </a:extLst>
          </p:cNvPr>
          <p:cNvGraphicFramePr>
            <a:graphicFrameLocks/>
          </p:cNvGraphicFramePr>
          <p:nvPr>
            <p:extLst>
              <p:ext uri="{D42A27DB-BD31-4B8C-83A1-F6EECF244321}">
                <p14:modId xmlns:p14="http://schemas.microsoft.com/office/powerpoint/2010/main" val="1519595697"/>
              </p:ext>
            </p:extLst>
          </p:nvPr>
        </p:nvGraphicFramePr>
        <p:xfrm>
          <a:off x="218021" y="1782080"/>
          <a:ext cx="1175595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descr="A close-up of a brain scan&#10;&#10;Description automatically generated">
            <a:extLst>
              <a:ext uri="{FF2B5EF4-FFF2-40B4-BE49-F238E27FC236}">
                <a16:creationId xmlns:a16="http://schemas.microsoft.com/office/drawing/2014/main" id="{A73C60CF-0B01-AD35-67ED-13714820192C}"/>
              </a:ext>
            </a:extLst>
          </p:cNvPr>
          <p:cNvPicPr>
            <a:picLocks noChangeAspect="1"/>
          </p:cNvPicPr>
          <p:nvPr/>
        </p:nvPicPr>
        <p:blipFill>
          <a:blip r:embed="rId7"/>
          <a:stretch>
            <a:fillRect/>
          </a:stretch>
        </p:blipFill>
        <p:spPr>
          <a:xfrm>
            <a:off x="568183" y="2040874"/>
            <a:ext cx="812800" cy="812800"/>
          </a:xfrm>
          <a:prstGeom prst="roundRect">
            <a:avLst>
              <a:gd name="adj" fmla="val 8594"/>
            </a:avLst>
          </a:prstGeom>
          <a:solidFill>
            <a:srgbClr val="FFFFFF">
              <a:shade val="85000"/>
            </a:srgbClr>
          </a:solidFill>
          <a:ln>
            <a:noFill/>
          </a:ln>
          <a:effectLst/>
        </p:spPr>
      </p:pic>
      <p:pic>
        <p:nvPicPr>
          <p:cNvPr id="5" name="Picture 4" descr="A close-up of a medical image&#10;&#10;Description automatically generated">
            <a:extLst>
              <a:ext uri="{FF2B5EF4-FFF2-40B4-BE49-F238E27FC236}">
                <a16:creationId xmlns:a16="http://schemas.microsoft.com/office/drawing/2014/main" id="{310748A9-FDA7-FF39-7CAD-7BA29E9D608E}"/>
              </a:ext>
            </a:extLst>
          </p:cNvPr>
          <p:cNvPicPr>
            <a:picLocks noChangeAspect="1"/>
          </p:cNvPicPr>
          <p:nvPr/>
        </p:nvPicPr>
        <p:blipFill>
          <a:blip r:embed="rId8"/>
          <a:stretch>
            <a:fillRect/>
          </a:stretch>
        </p:blipFill>
        <p:spPr>
          <a:xfrm>
            <a:off x="1570395" y="2039858"/>
            <a:ext cx="813816" cy="813816"/>
          </a:xfrm>
          <a:prstGeom prst="roundRect">
            <a:avLst>
              <a:gd name="adj" fmla="val 8594"/>
            </a:avLst>
          </a:prstGeom>
          <a:solidFill>
            <a:srgbClr val="FFFFFF">
              <a:shade val="85000"/>
            </a:srgbClr>
          </a:solidFill>
          <a:ln>
            <a:noFill/>
          </a:ln>
          <a:effectLst/>
        </p:spPr>
      </p:pic>
      <p:pic>
        <p:nvPicPr>
          <p:cNvPr id="8" name="Picture 7" descr="An x-ray of a person's body&#10;&#10;Description automatically generated">
            <a:extLst>
              <a:ext uri="{FF2B5EF4-FFF2-40B4-BE49-F238E27FC236}">
                <a16:creationId xmlns:a16="http://schemas.microsoft.com/office/drawing/2014/main" id="{1FB6BFBD-69F3-84AA-6591-97B79D37B6B0}"/>
              </a:ext>
            </a:extLst>
          </p:cNvPr>
          <p:cNvPicPr>
            <a:picLocks noChangeAspect="1"/>
          </p:cNvPicPr>
          <p:nvPr/>
        </p:nvPicPr>
        <p:blipFill>
          <a:blip r:embed="rId9"/>
          <a:stretch>
            <a:fillRect/>
          </a:stretch>
        </p:blipFill>
        <p:spPr>
          <a:xfrm>
            <a:off x="4580079" y="2039858"/>
            <a:ext cx="813816" cy="813816"/>
          </a:xfrm>
          <a:prstGeom prst="roundRect">
            <a:avLst>
              <a:gd name="adj" fmla="val 8594"/>
            </a:avLst>
          </a:prstGeom>
          <a:solidFill>
            <a:srgbClr val="FFFFFF">
              <a:shade val="85000"/>
            </a:srgbClr>
          </a:solidFill>
          <a:ln>
            <a:noFill/>
          </a:ln>
          <a:effectLst/>
        </p:spPr>
      </p:pic>
      <p:pic>
        <p:nvPicPr>
          <p:cNvPr id="10" name="Picture 9" descr="A close-up of a black and white image of a person's face&#10;&#10;Description automatically generated">
            <a:extLst>
              <a:ext uri="{FF2B5EF4-FFF2-40B4-BE49-F238E27FC236}">
                <a16:creationId xmlns:a16="http://schemas.microsoft.com/office/drawing/2014/main" id="{08A0F692-8846-E02A-A64B-68287E391D84}"/>
              </a:ext>
            </a:extLst>
          </p:cNvPr>
          <p:cNvPicPr>
            <a:picLocks noChangeAspect="1"/>
          </p:cNvPicPr>
          <p:nvPr/>
        </p:nvPicPr>
        <p:blipFill>
          <a:blip r:embed="rId10"/>
          <a:stretch>
            <a:fillRect/>
          </a:stretch>
        </p:blipFill>
        <p:spPr>
          <a:xfrm>
            <a:off x="3576851" y="2039858"/>
            <a:ext cx="813816" cy="813816"/>
          </a:xfrm>
          <a:prstGeom prst="roundRect">
            <a:avLst>
              <a:gd name="adj" fmla="val 8594"/>
            </a:avLst>
          </a:prstGeom>
          <a:solidFill>
            <a:srgbClr val="FFFFFF">
              <a:shade val="85000"/>
            </a:srgbClr>
          </a:solidFill>
          <a:ln>
            <a:noFill/>
          </a:ln>
          <a:effectLst/>
        </p:spPr>
      </p:pic>
      <p:pic>
        <p:nvPicPr>
          <p:cNvPr id="12" name="Picture 11" descr="A close-up of a red blister&#10;&#10;Description automatically generated">
            <a:extLst>
              <a:ext uri="{FF2B5EF4-FFF2-40B4-BE49-F238E27FC236}">
                <a16:creationId xmlns:a16="http://schemas.microsoft.com/office/drawing/2014/main" id="{A9CCE9A7-A805-6C46-1C96-C241A80BED6B}"/>
              </a:ext>
            </a:extLst>
          </p:cNvPr>
          <p:cNvPicPr>
            <a:picLocks noChangeAspect="1"/>
          </p:cNvPicPr>
          <p:nvPr/>
        </p:nvPicPr>
        <p:blipFill>
          <a:blip r:embed="rId11"/>
          <a:stretch>
            <a:fillRect/>
          </a:stretch>
        </p:blipFill>
        <p:spPr>
          <a:xfrm>
            <a:off x="2573623" y="2039858"/>
            <a:ext cx="813816" cy="813816"/>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24791109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3B0FAD77-BC9B-4F5F-94D5-AA246F14F9D9}"/>
              </a:ext>
            </a:extLst>
          </p:cNvPr>
          <p:cNvSpPr>
            <a:spLocks noGrp="1"/>
          </p:cNvSpPr>
          <p:nvPr>
            <p:ph type="title"/>
          </p:nvPr>
        </p:nvSpPr>
        <p:spPr/>
        <p:txBody>
          <a:bodyPr/>
          <a:lstStyle/>
          <a:p>
            <a:r>
              <a:rPr lang="en-US" dirty="0"/>
              <a:t> Results</a:t>
            </a:r>
          </a:p>
        </p:txBody>
      </p:sp>
      <p:sp>
        <p:nvSpPr>
          <p:cNvPr id="13" name="Date Placeholder 12">
            <a:extLst>
              <a:ext uri="{FF2B5EF4-FFF2-40B4-BE49-F238E27FC236}">
                <a16:creationId xmlns:a16="http://schemas.microsoft.com/office/drawing/2014/main" id="{4247F24F-FEDE-4BA9-AF7F-3B64E28D080E}"/>
              </a:ext>
            </a:extLst>
          </p:cNvPr>
          <p:cNvSpPr>
            <a:spLocks noGrp="1"/>
          </p:cNvSpPr>
          <p:nvPr>
            <p:ph type="dt" sz="half" idx="32"/>
          </p:nvPr>
        </p:nvSpPr>
        <p:spPr/>
        <p:txBody>
          <a:bodyPr/>
          <a:lstStyle/>
          <a:p>
            <a:r>
              <a:rPr lang="en-US" dirty="0"/>
              <a:t>12/13/2024</a:t>
            </a:r>
          </a:p>
        </p:txBody>
      </p:sp>
      <p:sp>
        <p:nvSpPr>
          <p:cNvPr id="14" name="Footer Placeholder 13">
            <a:extLst>
              <a:ext uri="{FF2B5EF4-FFF2-40B4-BE49-F238E27FC236}">
                <a16:creationId xmlns:a16="http://schemas.microsoft.com/office/drawing/2014/main" id="{08C90A15-9E96-4CA9-83EA-49AB7F1981AE}"/>
              </a:ext>
            </a:extLst>
          </p:cNvPr>
          <p:cNvSpPr>
            <a:spLocks noGrp="1"/>
          </p:cNvSpPr>
          <p:nvPr>
            <p:ph type="ftr" sz="quarter" idx="33"/>
          </p:nvPr>
        </p:nvSpPr>
        <p:spPr/>
        <p:txBody>
          <a:bodyPr/>
          <a:lstStyle/>
          <a:p>
            <a:r>
              <a:rPr lang="en-US" dirty="0"/>
              <a:t>CSE 573: Final Project Presentation</a:t>
            </a:r>
          </a:p>
        </p:txBody>
      </p:sp>
      <p:sp>
        <p:nvSpPr>
          <p:cNvPr id="15" name="Slide Number Placeholder 14">
            <a:extLst>
              <a:ext uri="{FF2B5EF4-FFF2-40B4-BE49-F238E27FC236}">
                <a16:creationId xmlns:a16="http://schemas.microsoft.com/office/drawing/2014/main" id="{BFF618EE-5A1C-450F-9B69-114AD2057982}"/>
              </a:ext>
            </a:extLst>
          </p:cNvPr>
          <p:cNvSpPr>
            <a:spLocks noGrp="1"/>
          </p:cNvSpPr>
          <p:nvPr>
            <p:ph type="sldNum" sz="quarter" idx="34"/>
          </p:nvPr>
        </p:nvSpPr>
        <p:spPr/>
        <p:txBody>
          <a:bodyPr/>
          <a:lstStyle/>
          <a:p>
            <a:fld id="{A65A5C87-DF58-40C8-B092-1DE63DB4547E}" type="slidenum">
              <a:rPr lang="en-US" smtClean="0"/>
              <a:pPr/>
              <a:t>5</a:t>
            </a:fld>
            <a:endParaRPr lang="en-US" dirty="0"/>
          </a:p>
        </p:txBody>
      </p:sp>
      <p:graphicFrame>
        <p:nvGraphicFramePr>
          <p:cNvPr id="12" name="Chart 11">
            <a:extLst>
              <a:ext uri="{FF2B5EF4-FFF2-40B4-BE49-F238E27FC236}">
                <a16:creationId xmlns:a16="http://schemas.microsoft.com/office/drawing/2014/main" id="{96C14FCA-6592-AA4E-D12D-F920A8CC267D}"/>
              </a:ext>
            </a:extLst>
          </p:cNvPr>
          <p:cNvGraphicFramePr/>
          <p:nvPr>
            <p:extLst>
              <p:ext uri="{D42A27DB-BD31-4B8C-83A1-F6EECF244321}">
                <p14:modId xmlns:p14="http://schemas.microsoft.com/office/powerpoint/2010/main" val="3025303210"/>
              </p:ext>
            </p:extLst>
          </p:nvPr>
        </p:nvGraphicFramePr>
        <p:xfrm>
          <a:off x="2032000" y="1476375"/>
          <a:ext cx="8128000" cy="466195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35740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3B0FAD77-BC9B-4F5F-94D5-AA246F14F9D9}"/>
              </a:ext>
            </a:extLst>
          </p:cNvPr>
          <p:cNvSpPr>
            <a:spLocks noGrp="1"/>
          </p:cNvSpPr>
          <p:nvPr>
            <p:ph type="title"/>
          </p:nvPr>
        </p:nvSpPr>
        <p:spPr/>
        <p:txBody>
          <a:bodyPr/>
          <a:lstStyle/>
          <a:p>
            <a:r>
              <a:rPr lang="en-US" dirty="0"/>
              <a:t> Results</a:t>
            </a:r>
          </a:p>
        </p:txBody>
      </p:sp>
      <p:sp>
        <p:nvSpPr>
          <p:cNvPr id="13" name="Date Placeholder 12">
            <a:extLst>
              <a:ext uri="{FF2B5EF4-FFF2-40B4-BE49-F238E27FC236}">
                <a16:creationId xmlns:a16="http://schemas.microsoft.com/office/drawing/2014/main" id="{4247F24F-FEDE-4BA9-AF7F-3B64E28D080E}"/>
              </a:ext>
            </a:extLst>
          </p:cNvPr>
          <p:cNvSpPr>
            <a:spLocks noGrp="1"/>
          </p:cNvSpPr>
          <p:nvPr>
            <p:ph type="dt" sz="half" idx="32"/>
          </p:nvPr>
        </p:nvSpPr>
        <p:spPr/>
        <p:txBody>
          <a:bodyPr/>
          <a:lstStyle/>
          <a:p>
            <a:r>
              <a:rPr lang="en-US" dirty="0"/>
              <a:t>12/13/2024</a:t>
            </a:r>
          </a:p>
        </p:txBody>
      </p:sp>
      <p:sp>
        <p:nvSpPr>
          <p:cNvPr id="14" name="Footer Placeholder 13">
            <a:extLst>
              <a:ext uri="{FF2B5EF4-FFF2-40B4-BE49-F238E27FC236}">
                <a16:creationId xmlns:a16="http://schemas.microsoft.com/office/drawing/2014/main" id="{08C90A15-9E96-4CA9-83EA-49AB7F1981AE}"/>
              </a:ext>
            </a:extLst>
          </p:cNvPr>
          <p:cNvSpPr>
            <a:spLocks noGrp="1"/>
          </p:cNvSpPr>
          <p:nvPr>
            <p:ph type="ftr" sz="quarter" idx="33"/>
          </p:nvPr>
        </p:nvSpPr>
        <p:spPr/>
        <p:txBody>
          <a:bodyPr/>
          <a:lstStyle/>
          <a:p>
            <a:r>
              <a:rPr lang="en-US" dirty="0"/>
              <a:t>CSE 573: Final Project Presentation</a:t>
            </a:r>
          </a:p>
        </p:txBody>
      </p:sp>
      <p:sp>
        <p:nvSpPr>
          <p:cNvPr id="15" name="Slide Number Placeholder 14">
            <a:extLst>
              <a:ext uri="{FF2B5EF4-FFF2-40B4-BE49-F238E27FC236}">
                <a16:creationId xmlns:a16="http://schemas.microsoft.com/office/drawing/2014/main" id="{BFF618EE-5A1C-450F-9B69-114AD2057982}"/>
              </a:ext>
            </a:extLst>
          </p:cNvPr>
          <p:cNvSpPr>
            <a:spLocks noGrp="1"/>
          </p:cNvSpPr>
          <p:nvPr>
            <p:ph type="sldNum" sz="quarter" idx="34"/>
          </p:nvPr>
        </p:nvSpPr>
        <p:spPr/>
        <p:txBody>
          <a:bodyPr/>
          <a:lstStyle/>
          <a:p>
            <a:fld id="{A65A5C87-DF58-40C8-B092-1DE63DB4547E}" type="slidenum">
              <a:rPr lang="en-US" smtClean="0"/>
              <a:pPr/>
              <a:t>6</a:t>
            </a:fld>
            <a:endParaRPr lang="en-US" dirty="0"/>
          </a:p>
        </p:txBody>
      </p:sp>
      <p:graphicFrame>
        <p:nvGraphicFramePr>
          <p:cNvPr id="5" name="Chart 4">
            <a:extLst>
              <a:ext uri="{FF2B5EF4-FFF2-40B4-BE49-F238E27FC236}">
                <a16:creationId xmlns:a16="http://schemas.microsoft.com/office/drawing/2014/main" id="{64BA9D1C-A966-708C-B8DD-D657FD739E70}"/>
              </a:ext>
            </a:extLst>
          </p:cNvPr>
          <p:cNvGraphicFramePr/>
          <p:nvPr>
            <p:extLst>
              <p:ext uri="{D42A27DB-BD31-4B8C-83A1-F6EECF244321}">
                <p14:modId xmlns:p14="http://schemas.microsoft.com/office/powerpoint/2010/main" val="3154586537"/>
              </p:ext>
            </p:extLst>
          </p:nvPr>
        </p:nvGraphicFramePr>
        <p:xfrm>
          <a:off x="2032000" y="1609725"/>
          <a:ext cx="8128000" cy="408093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132594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3B0FAD77-BC9B-4F5F-94D5-AA246F14F9D9}"/>
              </a:ext>
            </a:extLst>
          </p:cNvPr>
          <p:cNvSpPr>
            <a:spLocks noGrp="1"/>
          </p:cNvSpPr>
          <p:nvPr>
            <p:ph type="title"/>
          </p:nvPr>
        </p:nvSpPr>
        <p:spPr/>
        <p:txBody>
          <a:bodyPr/>
          <a:lstStyle/>
          <a:p>
            <a:r>
              <a:rPr lang="en-US" dirty="0"/>
              <a:t> Analysis</a:t>
            </a:r>
          </a:p>
        </p:txBody>
      </p:sp>
      <p:sp>
        <p:nvSpPr>
          <p:cNvPr id="13" name="Date Placeholder 12">
            <a:extLst>
              <a:ext uri="{FF2B5EF4-FFF2-40B4-BE49-F238E27FC236}">
                <a16:creationId xmlns:a16="http://schemas.microsoft.com/office/drawing/2014/main" id="{4247F24F-FEDE-4BA9-AF7F-3B64E28D080E}"/>
              </a:ext>
            </a:extLst>
          </p:cNvPr>
          <p:cNvSpPr>
            <a:spLocks noGrp="1"/>
          </p:cNvSpPr>
          <p:nvPr>
            <p:ph type="dt" sz="half" idx="32"/>
          </p:nvPr>
        </p:nvSpPr>
        <p:spPr/>
        <p:txBody>
          <a:bodyPr/>
          <a:lstStyle/>
          <a:p>
            <a:r>
              <a:rPr lang="en-US" dirty="0"/>
              <a:t>12/13/2024</a:t>
            </a:r>
          </a:p>
        </p:txBody>
      </p:sp>
      <p:sp>
        <p:nvSpPr>
          <p:cNvPr id="14" name="Footer Placeholder 13">
            <a:extLst>
              <a:ext uri="{FF2B5EF4-FFF2-40B4-BE49-F238E27FC236}">
                <a16:creationId xmlns:a16="http://schemas.microsoft.com/office/drawing/2014/main" id="{08C90A15-9E96-4CA9-83EA-49AB7F1981AE}"/>
              </a:ext>
            </a:extLst>
          </p:cNvPr>
          <p:cNvSpPr>
            <a:spLocks noGrp="1"/>
          </p:cNvSpPr>
          <p:nvPr>
            <p:ph type="ftr" sz="quarter" idx="33"/>
          </p:nvPr>
        </p:nvSpPr>
        <p:spPr/>
        <p:txBody>
          <a:bodyPr/>
          <a:lstStyle/>
          <a:p>
            <a:r>
              <a:rPr lang="en-US" dirty="0"/>
              <a:t>CSE 573: Final Project Presentation</a:t>
            </a:r>
          </a:p>
        </p:txBody>
      </p:sp>
      <p:sp>
        <p:nvSpPr>
          <p:cNvPr id="15" name="Slide Number Placeholder 14">
            <a:extLst>
              <a:ext uri="{FF2B5EF4-FFF2-40B4-BE49-F238E27FC236}">
                <a16:creationId xmlns:a16="http://schemas.microsoft.com/office/drawing/2014/main" id="{BFF618EE-5A1C-450F-9B69-114AD2057982}"/>
              </a:ext>
            </a:extLst>
          </p:cNvPr>
          <p:cNvSpPr>
            <a:spLocks noGrp="1"/>
          </p:cNvSpPr>
          <p:nvPr>
            <p:ph type="sldNum" sz="quarter" idx="34"/>
          </p:nvPr>
        </p:nvSpPr>
        <p:spPr/>
        <p:txBody>
          <a:bodyPr/>
          <a:lstStyle/>
          <a:p>
            <a:fld id="{A65A5C87-DF58-40C8-B092-1DE63DB4547E}" type="slidenum">
              <a:rPr lang="en-US" smtClean="0"/>
              <a:pPr/>
              <a:t>7</a:t>
            </a:fld>
            <a:endParaRPr lang="en-US" dirty="0"/>
          </a:p>
        </p:txBody>
      </p:sp>
      <p:sp>
        <p:nvSpPr>
          <p:cNvPr id="37" name="Content Placeholder 2">
            <a:extLst>
              <a:ext uri="{FF2B5EF4-FFF2-40B4-BE49-F238E27FC236}">
                <a16:creationId xmlns:a16="http://schemas.microsoft.com/office/drawing/2014/main" id="{987DE5E4-032F-98AA-3A4E-DCD2D1CCF8EA}"/>
              </a:ext>
            </a:extLst>
          </p:cNvPr>
          <p:cNvSpPr txBox="1">
            <a:spLocks/>
          </p:cNvSpPr>
          <p:nvPr/>
        </p:nvSpPr>
        <p:spPr>
          <a:xfrm>
            <a:off x="603103" y="1523999"/>
            <a:ext cx="10985794" cy="4572001"/>
          </a:xfrm>
          <a:prstGeom prst="rect">
            <a:avLst/>
          </a:prstGeom>
        </p:spPr>
        <p:txBody>
          <a:bodyPr numCol="2" anchor="ctr">
            <a:normAutofit fontScale="55000" lnSpcReduction="20000"/>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Dataset Challenges:</a:t>
            </a:r>
          </a:p>
          <a:p>
            <a:r>
              <a:rPr lang="en-US" dirty="0"/>
              <a:t>Low contrast or imbalanced data impacts performance.</a:t>
            </a:r>
          </a:p>
          <a:p>
            <a:r>
              <a:rPr lang="en-US" dirty="0"/>
              <a:t>Subtle features in skin cancer and diabetic datasets pose difficulties.</a:t>
            </a:r>
          </a:p>
          <a:p>
            <a:pPr marL="0" indent="0">
              <a:buNone/>
            </a:pPr>
            <a:r>
              <a:rPr lang="en-US" b="1" dirty="0"/>
              <a:t>Algorithmic Trade-offs:</a:t>
            </a:r>
          </a:p>
          <a:p>
            <a:r>
              <a:rPr lang="en-US" dirty="0" err="1"/>
              <a:t>LoRA</a:t>
            </a:r>
            <a:r>
              <a:rPr lang="en-US" dirty="0"/>
              <a:t> and </a:t>
            </a:r>
            <a:r>
              <a:rPr lang="en-US" dirty="0" err="1"/>
              <a:t>LoHA</a:t>
            </a:r>
            <a:r>
              <a:rPr lang="en-US" dirty="0"/>
              <a:t> balance efficiency and performance effectively.</a:t>
            </a:r>
          </a:p>
          <a:p>
            <a:pPr marL="0" indent="0">
              <a:buNone/>
            </a:pPr>
            <a:r>
              <a:rPr lang="en-US" b="1" dirty="0"/>
              <a:t>Preprocessing impacts: </a:t>
            </a:r>
          </a:p>
          <a:p>
            <a:r>
              <a:rPr lang="en-US" dirty="0"/>
              <a:t>Significant for diabetic, less for skin cancer.</a:t>
            </a:r>
          </a:p>
          <a:p>
            <a:pPr marL="0" indent="0">
              <a:buNone/>
            </a:pPr>
            <a:r>
              <a:rPr lang="en-US" b="1" dirty="0"/>
              <a:t>Overall Takeaways:</a:t>
            </a:r>
          </a:p>
          <a:p>
            <a:r>
              <a:rPr lang="en-US" dirty="0"/>
              <a:t>Unified approach excels in scalability and adaptability.</a:t>
            </a:r>
          </a:p>
          <a:p>
            <a:r>
              <a:rPr lang="en-US" dirty="0"/>
              <a:t>Modular design makes it deployable in low-resource environments. </a:t>
            </a:r>
          </a:p>
          <a:p>
            <a:pPr marL="0" indent="0">
              <a:buNone/>
            </a:pPr>
            <a:endParaRPr lang="en-US" b="1" dirty="0"/>
          </a:p>
          <a:p>
            <a:pPr marL="0" indent="0">
              <a:buNone/>
            </a:pPr>
            <a:r>
              <a:rPr lang="en-US" b="1" dirty="0"/>
              <a:t>Key Lessons:</a:t>
            </a:r>
          </a:p>
          <a:p>
            <a:r>
              <a:rPr lang="en-US" dirty="0"/>
              <a:t>Unified, modular systems reduce model redundancy and enhance scalability.</a:t>
            </a:r>
          </a:p>
          <a:p>
            <a:r>
              <a:rPr lang="en-US" dirty="0"/>
              <a:t>PEFT techniques are effective for resource-limited scenarios but need careful tuning for dataset variability.</a:t>
            </a:r>
          </a:p>
          <a:p>
            <a:r>
              <a:rPr lang="en-US" dirty="0"/>
              <a:t>Preprocessing pipelines are critical for datasets with low signal-to-noise ratios.</a:t>
            </a:r>
          </a:p>
          <a:p>
            <a:pPr marL="0" indent="0">
              <a:buNone/>
            </a:pPr>
            <a:r>
              <a:rPr lang="en-US" b="1" dirty="0"/>
              <a:t>Applications of Insights:</a:t>
            </a:r>
          </a:p>
          <a:p>
            <a:r>
              <a:rPr lang="en-US" dirty="0"/>
              <a:t>Modular design principles can extend to other domains, such as industrial defect detection or satellite imagery.</a:t>
            </a:r>
          </a:p>
          <a:p>
            <a:r>
              <a:rPr lang="en-US" dirty="0"/>
              <a:t>Scalability supports deployment in low-resource settings.</a:t>
            </a:r>
          </a:p>
          <a:p>
            <a:r>
              <a:rPr lang="en-US" dirty="0"/>
              <a:t>Future iterations can incorporate </a:t>
            </a:r>
            <a:r>
              <a:rPr lang="en-US" dirty="0" err="1"/>
              <a:t>explainability</a:t>
            </a:r>
            <a:r>
              <a:rPr lang="en-US" dirty="0"/>
              <a:t> and LLMs for detailed diagnostic reports.</a:t>
            </a:r>
          </a:p>
        </p:txBody>
      </p:sp>
    </p:spTree>
    <p:extLst>
      <p:ext uri="{BB962C8B-B14F-4D97-AF65-F5344CB8AC3E}">
        <p14:creationId xmlns:p14="http://schemas.microsoft.com/office/powerpoint/2010/main" val="1122948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E9372-10C9-4FE2-AA18-D3757770284E}"/>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593CCB26-C7B5-4926-8F38-01AA28C00B75}"/>
              </a:ext>
            </a:extLst>
          </p:cNvPr>
          <p:cNvSpPr>
            <a:spLocks noGrp="1"/>
          </p:cNvSpPr>
          <p:nvPr>
            <p:ph idx="1"/>
          </p:nvPr>
        </p:nvSpPr>
        <p:spPr/>
        <p:txBody>
          <a:bodyPr>
            <a:normAutofit fontScale="92500" lnSpcReduction="20000"/>
          </a:bodyPr>
          <a:lstStyle/>
          <a:p>
            <a:r>
              <a:rPr lang="en-US" b="1" dirty="0"/>
              <a:t>Potential Future Directions</a:t>
            </a:r>
          </a:p>
          <a:p>
            <a:r>
              <a:rPr lang="en-US" b="1" dirty="0"/>
              <a:t>Immediate Enhancements:</a:t>
            </a:r>
          </a:p>
          <a:p>
            <a:pPr marL="285750" indent="-285750">
              <a:buFont typeface="Arial" panose="020B0604020202020204" pitchFamily="34" charset="0"/>
              <a:buChar char="•"/>
            </a:pPr>
            <a:r>
              <a:rPr lang="en-US" dirty="0"/>
              <a:t>Extend to additional imaging modalities and disease types.</a:t>
            </a:r>
          </a:p>
          <a:p>
            <a:pPr marL="285750" indent="-285750">
              <a:buFont typeface="Arial" panose="020B0604020202020204" pitchFamily="34" charset="0"/>
              <a:buChar char="•"/>
            </a:pPr>
            <a:r>
              <a:rPr lang="en-US" dirty="0"/>
              <a:t>Combine with small-scale LLMs for generating diagnostic insights.</a:t>
            </a:r>
          </a:p>
          <a:p>
            <a:r>
              <a:rPr lang="en-US" b="1" dirty="0"/>
              <a:t>Long-Term Applications:</a:t>
            </a:r>
          </a:p>
          <a:p>
            <a:pPr marL="285750" indent="-285750">
              <a:buFont typeface="Arial" panose="020B0604020202020204" pitchFamily="34" charset="0"/>
              <a:buChar char="•"/>
            </a:pPr>
            <a:r>
              <a:rPr lang="en-US" dirty="0"/>
              <a:t>Real-time diagnostic assistance for clinicians.</a:t>
            </a:r>
          </a:p>
          <a:p>
            <a:pPr marL="285750" indent="-285750">
              <a:buFont typeface="Arial" panose="020B0604020202020204" pitchFamily="34" charset="0"/>
              <a:buChar char="•"/>
            </a:pPr>
            <a:r>
              <a:rPr lang="en-US" dirty="0"/>
              <a:t>Adaptation to other fields requiring multi-task systems, e.g., anomaly detection.</a:t>
            </a:r>
          </a:p>
        </p:txBody>
      </p:sp>
      <p:sp>
        <p:nvSpPr>
          <p:cNvPr id="7" name="Date Placeholder 6">
            <a:extLst>
              <a:ext uri="{FF2B5EF4-FFF2-40B4-BE49-F238E27FC236}">
                <a16:creationId xmlns:a16="http://schemas.microsoft.com/office/drawing/2014/main" id="{5AA8C21D-9EF8-49B7-B9B1-37E7E6897C97}"/>
              </a:ext>
            </a:extLst>
          </p:cNvPr>
          <p:cNvSpPr>
            <a:spLocks noGrp="1"/>
          </p:cNvSpPr>
          <p:nvPr>
            <p:ph type="dt" sz="half" idx="18"/>
          </p:nvPr>
        </p:nvSpPr>
        <p:spPr/>
        <p:txBody>
          <a:bodyPr/>
          <a:lstStyle/>
          <a:p>
            <a:r>
              <a:rPr lang="en-US" dirty="0"/>
              <a:t>12/13/2024</a:t>
            </a:r>
          </a:p>
        </p:txBody>
      </p:sp>
      <p:sp>
        <p:nvSpPr>
          <p:cNvPr id="8" name="Footer Placeholder 7">
            <a:extLst>
              <a:ext uri="{FF2B5EF4-FFF2-40B4-BE49-F238E27FC236}">
                <a16:creationId xmlns:a16="http://schemas.microsoft.com/office/drawing/2014/main" id="{0B606C04-4F4E-47CE-849C-FC29852F5B18}"/>
              </a:ext>
            </a:extLst>
          </p:cNvPr>
          <p:cNvSpPr>
            <a:spLocks noGrp="1"/>
          </p:cNvSpPr>
          <p:nvPr>
            <p:ph type="ftr" sz="quarter" idx="19"/>
          </p:nvPr>
        </p:nvSpPr>
        <p:spPr/>
        <p:txBody>
          <a:bodyPr/>
          <a:lstStyle/>
          <a:p>
            <a:r>
              <a:rPr lang="en-US" dirty="0"/>
              <a:t>CSE 573: Final Project Presentation</a:t>
            </a:r>
          </a:p>
        </p:txBody>
      </p:sp>
      <p:sp>
        <p:nvSpPr>
          <p:cNvPr id="9" name="Slide Number Placeholder 8">
            <a:extLst>
              <a:ext uri="{FF2B5EF4-FFF2-40B4-BE49-F238E27FC236}">
                <a16:creationId xmlns:a16="http://schemas.microsoft.com/office/drawing/2014/main" id="{891003F3-F17A-4CAC-B7CA-4C498BA84E7B}"/>
              </a:ext>
            </a:extLst>
          </p:cNvPr>
          <p:cNvSpPr>
            <a:spLocks noGrp="1"/>
          </p:cNvSpPr>
          <p:nvPr>
            <p:ph type="sldNum" sz="quarter" idx="20"/>
          </p:nvPr>
        </p:nvSpPr>
        <p:spPr/>
        <p:txBody>
          <a:bodyPr/>
          <a:lstStyle/>
          <a:p>
            <a:fld id="{A65A5C87-DF58-40C8-B092-1DE63DB4547E}" type="slidenum">
              <a:rPr lang="en-US" smtClean="0"/>
              <a:pPr/>
              <a:t>8</a:t>
            </a:fld>
            <a:endParaRPr lang="en-US" dirty="0"/>
          </a:p>
        </p:txBody>
      </p:sp>
      <p:pic>
        <p:nvPicPr>
          <p:cNvPr id="14" name="Graphic 13" descr="Squares filled with tiny squares">
            <a:extLst>
              <a:ext uri="{FF2B5EF4-FFF2-40B4-BE49-F238E27FC236}">
                <a16:creationId xmlns:a16="http://schemas.microsoft.com/office/drawing/2014/main" id="{ED7B6BAC-AD9A-5668-3F3D-AB425C8F0FD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778751" y="619124"/>
            <a:ext cx="5001767" cy="5419725"/>
          </a:xfrm>
          <a:prstGeom prst="rect">
            <a:avLst/>
          </a:prstGeom>
        </p:spPr>
      </p:pic>
    </p:spTree>
    <p:extLst>
      <p:ext uri="{BB962C8B-B14F-4D97-AF65-F5344CB8AC3E}">
        <p14:creationId xmlns:p14="http://schemas.microsoft.com/office/powerpoint/2010/main" val="1185792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DF468-4C5B-55AA-CF67-764EB51439D3}"/>
              </a:ext>
            </a:extLst>
          </p:cNvPr>
          <p:cNvSpPr>
            <a:spLocks noGrp="1"/>
          </p:cNvSpPr>
          <p:nvPr>
            <p:ph type="title"/>
          </p:nvPr>
        </p:nvSpPr>
        <p:spPr/>
        <p:txBody>
          <a:bodyPr>
            <a:normAutofit/>
          </a:bodyPr>
          <a:lstStyle/>
          <a:p>
            <a:pPr algn="l"/>
            <a:r>
              <a:rPr lang="en-US" sz="1800" b="1" dirty="0"/>
              <a:t>Diverse Datasets</a:t>
            </a:r>
            <a:br>
              <a:rPr lang="en-US" sz="1600" dirty="0"/>
            </a:br>
            <a:br>
              <a:rPr lang="en-US" sz="1600" dirty="0"/>
            </a:br>
            <a:r>
              <a:rPr lang="en-US" sz="1600" dirty="0"/>
              <a:t>Trained and tested on five distinct medical imaging datasets, covering a wide range of tasks.</a:t>
            </a:r>
            <a:br>
              <a:rPr lang="en-US" sz="1600" dirty="0"/>
            </a:br>
            <a:br>
              <a:rPr lang="en-US" sz="1600" dirty="0"/>
            </a:br>
            <a:r>
              <a:rPr lang="en-US" sz="1800" b="1" dirty="0"/>
              <a:t>Unified Model</a:t>
            </a:r>
            <a:br>
              <a:rPr lang="en-US" sz="1600" dirty="0"/>
            </a:br>
            <a:br>
              <a:rPr lang="en-US" sz="1600" dirty="0"/>
            </a:br>
            <a:r>
              <a:rPr lang="en-US" sz="1600" dirty="0"/>
              <a:t>Developed a single model with adapters for seamless task-specific alignment, unlike traditional approaches requiring separate models for each task.</a:t>
            </a:r>
            <a:br>
              <a:rPr lang="en-US" sz="1600" dirty="0"/>
            </a:br>
            <a:br>
              <a:rPr lang="en-US" sz="1600" dirty="0"/>
            </a:br>
            <a:r>
              <a:rPr lang="en-US" sz="1800" b="1" dirty="0"/>
              <a:t>PEFT Analysis</a:t>
            </a:r>
            <a:br>
              <a:rPr lang="en-US" sz="1600" dirty="0"/>
            </a:br>
            <a:br>
              <a:rPr lang="en-US" sz="1600" dirty="0"/>
            </a:br>
            <a:r>
              <a:rPr lang="en-US" sz="1600" dirty="0"/>
              <a:t>Implemented and evaluated five PEFT techniques (</a:t>
            </a:r>
            <a:r>
              <a:rPr lang="en-US" sz="1600" dirty="0" err="1"/>
              <a:t>LoRA</a:t>
            </a:r>
            <a:r>
              <a:rPr lang="en-US" sz="1600" dirty="0"/>
              <a:t>, </a:t>
            </a:r>
            <a:r>
              <a:rPr lang="en-US" sz="1600" dirty="0" err="1"/>
              <a:t>LoKr</a:t>
            </a:r>
            <a:r>
              <a:rPr lang="en-US" sz="1600" dirty="0"/>
              <a:t>, </a:t>
            </a:r>
            <a:r>
              <a:rPr lang="en-US" sz="1600" dirty="0" err="1"/>
              <a:t>LoHA</a:t>
            </a:r>
            <a:r>
              <a:rPr lang="en-US" sz="1600" dirty="0"/>
              <a:t>, </a:t>
            </a:r>
            <a:r>
              <a:rPr lang="en-US" sz="1600" dirty="0" err="1"/>
              <a:t>AdaLoRA</a:t>
            </a:r>
            <a:r>
              <a:rPr lang="en-US" sz="1600" dirty="0"/>
              <a:t>, IA3), offering efficient fine-tuning compared to traditional full-model training or resource-heavy ensemble methods.</a:t>
            </a:r>
          </a:p>
        </p:txBody>
      </p:sp>
      <p:sp>
        <p:nvSpPr>
          <p:cNvPr id="3" name="Text Placeholder 2">
            <a:extLst>
              <a:ext uri="{FF2B5EF4-FFF2-40B4-BE49-F238E27FC236}">
                <a16:creationId xmlns:a16="http://schemas.microsoft.com/office/drawing/2014/main" id="{A70E4E1B-F0C2-7623-3EF0-811B0FCE863D}"/>
              </a:ext>
            </a:extLst>
          </p:cNvPr>
          <p:cNvSpPr>
            <a:spLocks noGrp="1"/>
          </p:cNvSpPr>
          <p:nvPr>
            <p:ph type="body" idx="1"/>
          </p:nvPr>
        </p:nvSpPr>
        <p:spPr/>
        <p:txBody>
          <a:bodyPr/>
          <a:lstStyle/>
          <a:p>
            <a:r>
              <a:rPr lang="en-US" dirty="0"/>
              <a:t>Novelty</a:t>
            </a:r>
          </a:p>
        </p:txBody>
      </p:sp>
      <p:sp>
        <p:nvSpPr>
          <p:cNvPr id="4" name="Date Placeholder 3">
            <a:extLst>
              <a:ext uri="{FF2B5EF4-FFF2-40B4-BE49-F238E27FC236}">
                <a16:creationId xmlns:a16="http://schemas.microsoft.com/office/drawing/2014/main" id="{098A889F-EC6E-FFB5-9EC3-D4503BE3235D}"/>
              </a:ext>
            </a:extLst>
          </p:cNvPr>
          <p:cNvSpPr>
            <a:spLocks noGrp="1"/>
          </p:cNvSpPr>
          <p:nvPr>
            <p:ph type="dt" sz="half" idx="10"/>
          </p:nvPr>
        </p:nvSpPr>
        <p:spPr/>
        <p:txBody>
          <a:bodyPr/>
          <a:lstStyle/>
          <a:p>
            <a:r>
              <a:rPr lang="en-US" dirty="0"/>
              <a:t>12/13/2024</a:t>
            </a:r>
          </a:p>
        </p:txBody>
      </p:sp>
      <p:sp>
        <p:nvSpPr>
          <p:cNvPr id="5" name="Footer Placeholder 4">
            <a:extLst>
              <a:ext uri="{FF2B5EF4-FFF2-40B4-BE49-F238E27FC236}">
                <a16:creationId xmlns:a16="http://schemas.microsoft.com/office/drawing/2014/main" id="{729F6490-2809-458B-7985-4A8FD1D70AD2}"/>
              </a:ext>
            </a:extLst>
          </p:cNvPr>
          <p:cNvSpPr>
            <a:spLocks noGrp="1"/>
          </p:cNvSpPr>
          <p:nvPr>
            <p:ph type="ftr" sz="quarter" idx="11"/>
          </p:nvPr>
        </p:nvSpPr>
        <p:spPr/>
        <p:txBody>
          <a:bodyPr/>
          <a:lstStyle/>
          <a:p>
            <a:r>
              <a:rPr lang="en-US" dirty="0"/>
              <a:t>CSE 573: Final Project Presentation</a:t>
            </a:r>
          </a:p>
        </p:txBody>
      </p:sp>
      <p:sp>
        <p:nvSpPr>
          <p:cNvPr id="6" name="Slide Number Placeholder 5">
            <a:extLst>
              <a:ext uri="{FF2B5EF4-FFF2-40B4-BE49-F238E27FC236}">
                <a16:creationId xmlns:a16="http://schemas.microsoft.com/office/drawing/2014/main" id="{963A76A4-99AA-8E7F-E1F8-6B7EAAFA5E79}"/>
              </a:ext>
            </a:extLst>
          </p:cNvPr>
          <p:cNvSpPr>
            <a:spLocks noGrp="1"/>
          </p:cNvSpPr>
          <p:nvPr>
            <p:ph type="sldNum" sz="quarter" idx="12"/>
          </p:nvPr>
        </p:nvSpPr>
        <p:spPr/>
        <p:txBody>
          <a:bodyPr/>
          <a:lstStyle/>
          <a:p>
            <a:fld id="{A65A5C87-DF58-40C8-B092-1DE63DB4547E}" type="slidenum">
              <a:rPr lang="en-US" smtClean="0"/>
              <a:t>9</a:t>
            </a:fld>
            <a:endParaRPr lang="en-US" dirty="0"/>
          </a:p>
        </p:txBody>
      </p:sp>
    </p:spTree>
    <p:extLst>
      <p:ext uri="{BB962C8B-B14F-4D97-AF65-F5344CB8AC3E}">
        <p14:creationId xmlns:p14="http://schemas.microsoft.com/office/powerpoint/2010/main" val="1084925632"/>
      </p:ext>
    </p:extLst>
  </p:cSld>
  <p:clrMapOvr>
    <a:masterClrMapping/>
  </p:clrMapOvr>
</p:sld>
</file>

<file path=ppt/theme/theme1.xml><?xml version="1.0" encoding="utf-8"?>
<a:theme xmlns:a="http://schemas.openxmlformats.org/drawingml/2006/main" name="AccentBoxVTI">
  <a:themeElements>
    <a:clrScheme name="Custom 6">
      <a:dk1>
        <a:srgbClr val="000000"/>
      </a:dk1>
      <a:lt1>
        <a:srgbClr val="FFFFFF"/>
      </a:lt1>
      <a:dk2>
        <a:srgbClr val="0F253E"/>
      </a:dk2>
      <a:lt2>
        <a:srgbClr val="E7E6E6"/>
      </a:lt2>
      <a:accent1>
        <a:srgbClr val="FF7979"/>
      </a:accent1>
      <a:accent2>
        <a:srgbClr val="FB7740"/>
      </a:accent2>
      <a:accent3>
        <a:srgbClr val="DCD3CC"/>
      </a:accent3>
      <a:accent4>
        <a:srgbClr val="4472C4"/>
      </a:accent4>
      <a:accent5>
        <a:srgbClr val="44668D"/>
      </a:accent5>
      <a:accent6>
        <a:srgbClr val="0F253E"/>
      </a:accent6>
      <a:hlink>
        <a:srgbClr val="AEC0D9"/>
      </a:hlink>
      <a:folHlink>
        <a:srgbClr val="B83903"/>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DF0A252-5923-47A2-A53A-F9BF7290891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0D7697-8E53-4EA8-8CBB-9C19575257B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B927DC71-2909-427C-BDB0-3E47E210151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AccentBox presentation</Template>
  <TotalTime>1011</TotalTime>
  <Words>818</Words>
  <Application>Microsoft Office PowerPoint</Application>
  <PresentationFormat>Widescreen</PresentationFormat>
  <Paragraphs>117</Paragraphs>
  <Slides>10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Arial</vt:lpstr>
      <vt:lpstr>Avenir Next LT Pro</vt:lpstr>
      <vt:lpstr>Calibri</vt:lpstr>
      <vt:lpstr>Roboto</vt:lpstr>
      <vt:lpstr>Segoe UI</vt:lpstr>
      <vt:lpstr>AccentBoxVTI</vt:lpstr>
      <vt:lpstr>MedXFormer Cross-Specialty Disease Diagnosis for Improved Clinical Outcomes</vt:lpstr>
      <vt:lpstr>Project Overview</vt:lpstr>
      <vt:lpstr> Approach</vt:lpstr>
      <vt:lpstr> Experimental Protocol</vt:lpstr>
      <vt:lpstr> Results</vt:lpstr>
      <vt:lpstr> Results</vt:lpstr>
      <vt:lpstr> Analysis</vt:lpstr>
      <vt:lpstr>Summary</vt:lpstr>
      <vt:lpstr>Diverse Datasets  Trained and tested on five distinct medical imaging datasets, covering a wide range of tasks.  Unified Model  Developed a single model with adapters for seamless task-specific alignment, unlike traditional approaches requiring separate models for each task.  PEFT Analysis  Implemented and evaluated five PEFT techniques (LoRA, LoKr, LoHA, AdaLoRA, IA3), offering efficient fine-tuning compared to traditional full-model training or resource-heavy ensemble methods.</vt:lpstr>
      <vt:lpstr>Thank you</vt:lpstr>
    </vt:vector>
  </TitlesOfParts>
  <Company>University at Buffalo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MedXFormer Cross-Specialty Disease Diagnosis for Improved Clinical Outcomes</dc:title>
  <dc:creator>Tarun Reddi</dc:creator>
  <cp:lastModifiedBy>Charvi Kusuma</cp:lastModifiedBy>
  <cp:revision>6</cp:revision>
  <dcterms:created xsi:type="dcterms:W3CDTF">2024-12-13T06:40:22Z</dcterms:created>
  <dcterms:modified xsi:type="dcterms:W3CDTF">2024-12-16T00:52:50Z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